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77" r:id="rId1"/>
  </p:sldMasterIdLst>
  <p:notesMasterIdLst>
    <p:notesMasterId r:id="rId52"/>
  </p:notesMasterIdLst>
  <p:sldIdLst>
    <p:sldId id="256" r:id="rId2"/>
    <p:sldId id="306" r:id="rId3"/>
    <p:sldId id="423" r:id="rId4"/>
    <p:sldId id="458" r:id="rId5"/>
    <p:sldId id="424" r:id="rId6"/>
    <p:sldId id="459" r:id="rId7"/>
    <p:sldId id="425" r:id="rId8"/>
    <p:sldId id="426" r:id="rId9"/>
    <p:sldId id="460" r:id="rId10"/>
    <p:sldId id="433" r:id="rId11"/>
    <p:sldId id="432" r:id="rId12"/>
    <p:sldId id="427" r:id="rId13"/>
    <p:sldId id="461" r:id="rId14"/>
    <p:sldId id="428" r:id="rId15"/>
    <p:sldId id="429" r:id="rId16"/>
    <p:sldId id="430" r:id="rId17"/>
    <p:sldId id="431" r:id="rId18"/>
    <p:sldId id="356" r:id="rId19"/>
    <p:sldId id="357" r:id="rId20"/>
    <p:sldId id="358" r:id="rId21"/>
    <p:sldId id="359" r:id="rId22"/>
    <p:sldId id="360" r:id="rId23"/>
    <p:sldId id="377" r:id="rId24"/>
    <p:sldId id="378" r:id="rId25"/>
    <p:sldId id="361" r:id="rId26"/>
    <p:sldId id="454" r:id="rId27"/>
    <p:sldId id="434" r:id="rId28"/>
    <p:sldId id="463" r:id="rId29"/>
    <p:sldId id="435" r:id="rId30"/>
    <p:sldId id="436" r:id="rId31"/>
    <p:sldId id="437" r:id="rId32"/>
    <p:sldId id="438" r:id="rId33"/>
    <p:sldId id="456" r:id="rId34"/>
    <p:sldId id="457" r:id="rId35"/>
    <p:sldId id="464"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7"/>
    <p:restoredTop sz="94804"/>
  </p:normalViewPr>
  <p:slideViewPr>
    <p:cSldViewPr snapToGrid="0" snapToObjects="1">
      <p:cViewPr>
        <p:scale>
          <a:sx n="94" d="100"/>
          <a:sy n="94" d="100"/>
        </p:scale>
        <p:origin x="1200" y="408"/>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16</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30</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31</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32</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34</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42</a:t>
            </a:fld>
            <a:endParaRPr lang="en-US"/>
          </a:p>
        </p:txBody>
      </p:sp>
    </p:spTree>
    <p:extLst>
      <p:ext uri="{BB962C8B-B14F-4D97-AF65-F5344CB8AC3E}">
        <p14:creationId xmlns:p14="http://schemas.microsoft.com/office/powerpoint/2010/main" val="8778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a:t>
            </a:fld>
            <a:endParaRPr lang="en-US"/>
          </a:p>
        </p:txBody>
      </p:sp>
    </p:spTree>
    <p:extLst>
      <p:ext uri="{BB962C8B-B14F-4D97-AF65-F5344CB8AC3E}">
        <p14:creationId xmlns:p14="http://schemas.microsoft.com/office/powerpoint/2010/main" val="461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a:t>
            </a:fld>
            <a:endParaRPr lang="en-US"/>
          </a:p>
        </p:txBody>
      </p:sp>
    </p:spTree>
    <p:extLst>
      <p:ext uri="{BB962C8B-B14F-4D97-AF65-F5344CB8AC3E}">
        <p14:creationId xmlns:p14="http://schemas.microsoft.com/office/powerpoint/2010/main" val="37385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a:t>
            </a:fld>
            <a:endParaRPr lang="en-US"/>
          </a:p>
        </p:txBody>
      </p:sp>
    </p:spTree>
    <p:extLst>
      <p:ext uri="{BB962C8B-B14F-4D97-AF65-F5344CB8AC3E}">
        <p14:creationId xmlns:p14="http://schemas.microsoft.com/office/powerpoint/2010/main" val="82344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15</a:t>
            </a:fld>
            <a:endParaRPr lang="en-US"/>
          </a:p>
        </p:txBody>
      </p:sp>
    </p:spTree>
    <p:extLst>
      <p:ext uri="{BB962C8B-B14F-4D97-AF65-F5344CB8AC3E}">
        <p14:creationId xmlns:p14="http://schemas.microsoft.com/office/powerpoint/2010/main" val="148865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420.png"/><Relationship Id="rId6" Type="http://schemas.openxmlformats.org/officeDocument/2006/relationships/image" Target="../media/image43.png"/><Relationship Id="rId7"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9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920.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920.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920.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920.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40.png"/><Relationship Id="rId4" Type="http://schemas.openxmlformats.org/officeDocument/2006/relationships/image" Target="../media/image51.emf"/><Relationship Id="rId5"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emf"/><Relationship Id="rId5"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0.emf"/></Relationships>
</file>

<file path=ppt/slides/_rels/slide36.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6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 Id="rId3" Type="http://schemas.openxmlformats.org/officeDocument/2006/relationships/image" Target="../media/image65.emf"/></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 Id="rId3" Type="http://schemas.openxmlformats.org/officeDocument/2006/relationships/image" Target="../media/image6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 Id="rId3" Type="http://schemas.openxmlformats.org/officeDocument/2006/relationships/image" Target="../media/image7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emf"/><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9.png"/><Relationship Id="rId5" Type="http://schemas.openxmlformats.org/officeDocument/2006/relationships/image" Target="../media/image8.emf"/><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5</a:t>
            </a:r>
            <a:r>
              <a:rPr lang="en-US" dirty="0" smtClean="0"/>
              <a:t>: Linear Regression, </a:t>
            </a:r>
            <a:r>
              <a:rPr lang="en-US" dirty="0" err="1"/>
              <a:t>kNN</a:t>
            </a:r>
            <a:r>
              <a:rPr lang="en-US" dirty="0"/>
              <a:t> Regression and Inference</a:t>
            </a:r>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099649007"/>
              </p:ext>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gridCol w="1025611"/>
              </a:tblGrid>
              <a:tr h="283794">
                <a:tc>
                  <a:txBody>
                    <a:bodyPr/>
                    <a:lstStyle/>
                    <a:p>
                      <a:r>
                        <a:rPr sz="1400" dirty="0"/>
                        <a:t>TV</a:t>
                      </a:r>
                    </a:p>
                  </a:txBody>
                  <a:tcPr/>
                </a:tc>
                <a:tc>
                  <a:txBody>
                    <a:bodyPr/>
                    <a:lstStyle/>
                    <a:p>
                      <a:r>
                        <a:rPr sz="1400"/>
                        <a:t>sales</a:t>
                      </a:r>
                    </a:p>
                  </a:txBody>
                  <a:tcPr/>
                </a:tc>
              </a:tr>
              <a:tr h="313493">
                <a:tc>
                  <a:txBody>
                    <a:bodyPr/>
                    <a:lstStyle/>
                    <a:p>
                      <a:r>
                        <a:rPr sz="1400" dirty="0"/>
                        <a:t>88.3</a:t>
                      </a:r>
                    </a:p>
                  </a:txBody>
                  <a:tcPr/>
                </a:tc>
                <a:tc>
                  <a:txBody>
                    <a:bodyPr/>
                    <a:lstStyle/>
                    <a:p>
                      <a:r>
                        <a:rPr sz="1400"/>
                        <a:t>22.1</a:t>
                      </a:r>
                    </a:p>
                  </a:txBody>
                  <a:tcPr/>
                </a:tc>
              </a:tr>
              <a:tr h="313493">
                <a:tc>
                  <a:txBody>
                    <a:bodyPr/>
                    <a:lstStyle/>
                    <a:p>
                      <a:r>
                        <a:rPr sz="1400"/>
                        <a:t>102.7</a:t>
                      </a:r>
                    </a:p>
                  </a:txBody>
                  <a:tcPr/>
                </a:tc>
                <a:tc>
                  <a:txBody>
                    <a:bodyPr/>
                    <a:lstStyle/>
                    <a:p>
                      <a:r>
                        <a:rPr sz="1400" dirty="0"/>
                        <a:t>10.4</a:t>
                      </a:r>
                    </a:p>
                  </a:txBody>
                  <a:tcPr/>
                </a:tc>
              </a:tr>
              <a:tr h="313493">
                <a:tc>
                  <a:txBody>
                    <a:bodyPr/>
                    <a:lstStyle/>
                    <a:p>
                      <a:r>
                        <a:rPr sz="1400" dirty="0"/>
                        <a:t>204.1</a:t>
                      </a:r>
                    </a:p>
                  </a:txBody>
                  <a:tcPr/>
                </a:tc>
                <a:tc>
                  <a:txBody>
                    <a:bodyPr/>
                    <a:lstStyle/>
                    <a:p>
                      <a:r>
                        <a:rPr sz="1400"/>
                        <a:t>9.3</a:t>
                      </a:r>
                    </a:p>
                  </a:txBody>
                  <a:tcPr/>
                </a:tc>
              </a:tr>
              <a:tr h="313493">
                <a:tc>
                  <a:txBody>
                    <a:bodyPr/>
                    <a:lstStyle/>
                    <a:p>
                      <a:r>
                        <a:rPr sz="1400"/>
                        <a:t>39.5</a:t>
                      </a:r>
                    </a:p>
                  </a:txBody>
                  <a:tcPr/>
                </a:tc>
                <a:tc>
                  <a:txBody>
                    <a:bodyPr/>
                    <a:lstStyle/>
                    <a:p>
                      <a:r>
                        <a:rPr sz="1400"/>
                        <a:t>18.5</a:t>
                      </a:r>
                    </a:p>
                  </a:txBody>
                  <a:tcPr/>
                </a:tc>
              </a:tr>
              <a:tr h="313493">
                <a:tc>
                  <a:txBody>
                    <a:bodyPr/>
                    <a:lstStyle/>
                    <a:p>
                      <a:r>
                        <a:rPr sz="1400" dirty="0"/>
                        <a:t>68.4</a:t>
                      </a:r>
                    </a:p>
                  </a:txBody>
                  <a:tcPr/>
                </a:tc>
                <a:tc>
                  <a:txBody>
                    <a:bodyPr/>
                    <a:lstStyle/>
                    <a:p>
                      <a:r>
                        <a:rPr sz="1400"/>
                        <a:t>12.9</a:t>
                      </a:r>
                    </a:p>
                  </a:txBody>
                  <a:tcPr/>
                </a:tc>
              </a:tr>
              <a:tr h="313493">
                <a:tc>
                  <a:txBody>
                    <a:bodyPr/>
                    <a:lstStyle/>
                    <a:p>
                      <a:r>
                        <a:rPr sz="1400"/>
                        <a:t>59.6</a:t>
                      </a:r>
                    </a:p>
                  </a:txBody>
                  <a:tcPr/>
                </a:tc>
                <a:tc>
                  <a:txBody>
                    <a:bodyPr/>
                    <a:lstStyle/>
                    <a:p>
                      <a:r>
                        <a:rPr sz="1400"/>
                        <a:t>7.2</a:t>
                      </a:r>
                    </a:p>
                  </a:txBody>
                  <a:tcPr/>
                </a:tc>
              </a:tr>
              <a:tr h="313493">
                <a:tc>
                  <a:txBody>
                    <a:bodyPr/>
                    <a:lstStyle/>
                    <a:p>
                      <a:r>
                        <a:rPr sz="1400"/>
                        <a:t>70.6</a:t>
                      </a:r>
                    </a:p>
                  </a:txBody>
                  <a:tcPr/>
                </a:tc>
                <a:tc>
                  <a:txBody>
                    <a:bodyPr/>
                    <a:lstStyle/>
                    <a:p>
                      <a:r>
                        <a:rPr sz="1400" dirty="0"/>
                        <a:t>11.8</a:t>
                      </a:r>
                    </a:p>
                  </a:txBody>
                  <a:tcPr/>
                </a:tc>
              </a:tr>
              <a:tr h="313493">
                <a:tc>
                  <a:txBody>
                    <a:bodyPr/>
                    <a:lstStyle/>
                    <a:p>
                      <a:r>
                        <a:rPr sz="1400" dirty="0"/>
                        <a:t>265.2</a:t>
                      </a:r>
                    </a:p>
                  </a:txBody>
                  <a:tcPr/>
                </a:tc>
                <a:tc>
                  <a:txBody>
                    <a:bodyPr/>
                    <a:lstStyle/>
                    <a:p>
                      <a:r>
                        <a:rPr sz="1400"/>
                        <a:t>13.2</a:t>
                      </a:r>
                    </a:p>
                  </a:txBody>
                  <a:tcPr/>
                </a:tc>
              </a:tr>
              <a:tr h="313493">
                <a:tc>
                  <a:txBody>
                    <a:bodyPr/>
                    <a:lstStyle/>
                    <a:p>
                      <a:r>
                        <a:rPr sz="1400"/>
                        <a:t>292.9</a:t>
                      </a:r>
                    </a:p>
                  </a:txBody>
                  <a:tcPr/>
                </a:tc>
                <a:tc>
                  <a:txBody>
                    <a:bodyPr/>
                    <a:lstStyle/>
                    <a:p>
                      <a:r>
                        <a:rPr sz="1400"/>
                        <a:t>4.8</a:t>
                      </a:r>
                    </a:p>
                  </a:txBody>
                  <a:tcPr/>
                </a:tc>
              </a:tr>
              <a:tr h="313493">
                <a:tc>
                  <a:txBody>
                    <a:bodyPr/>
                    <a:lstStyle/>
                    <a:p>
                      <a:r>
                        <a:rPr sz="1400" dirty="0"/>
                        <a:t>76.4</a:t>
                      </a:r>
                    </a:p>
                  </a:txBody>
                  <a:tcPr/>
                </a:tc>
                <a:tc>
                  <a:txBody>
                    <a:bodyPr/>
                    <a:lstStyle/>
                    <a:p>
                      <a:r>
                        <a:rPr sz="1400" dirty="0"/>
                        <a:t>10.6</a:t>
                      </a:r>
                    </a:p>
                  </a:txBody>
                  <a:tcPr/>
                </a:tc>
              </a:tr>
              <a:tr h="313493">
                <a:tc>
                  <a:txBody>
                    <a:bodyPr/>
                    <a:lstStyle/>
                    <a:p>
                      <a:r>
                        <a:rPr sz="1400"/>
                        <a:t>80.2</a:t>
                      </a:r>
                    </a:p>
                  </a:txBody>
                  <a:tcPr/>
                </a:tc>
                <a:tc>
                  <a:txBody>
                    <a:bodyPr/>
                    <a:lstStyle/>
                    <a:p>
                      <a:r>
                        <a:rPr sz="1400" dirty="0"/>
                        <a:t>8.6</a:t>
                      </a:r>
                    </a:p>
                  </a:txBody>
                  <a:tcPr/>
                </a:tc>
              </a:tr>
              <a:tr h="313493">
                <a:tc>
                  <a:txBody>
                    <a:bodyPr/>
                    <a:lstStyle/>
                    <a:p>
                      <a:r>
                        <a:rPr sz="1400"/>
                        <a:t>182.6</a:t>
                      </a:r>
                    </a:p>
                  </a:txBody>
                  <a:tcPr/>
                </a:tc>
                <a:tc>
                  <a:txBody>
                    <a:bodyPr/>
                    <a:lstStyle/>
                    <a:p>
                      <a:r>
                        <a:rPr sz="1400" dirty="0"/>
                        <a:t>17.4</a:t>
                      </a:r>
                    </a:p>
                  </a:txBody>
                  <a:tcPr/>
                </a:tc>
              </a:tr>
              <a:tr h="313493">
                <a:tc>
                  <a:txBody>
                    <a:bodyPr/>
                    <a:lstStyle/>
                    <a:p>
                      <a:r>
                        <a:rPr sz="1400" dirty="0"/>
                        <a:t>112.9</a:t>
                      </a:r>
                    </a:p>
                  </a:txBody>
                  <a:tcPr/>
                </a:tc>
                <a:tc>
                  <a:txBody>
                    <a:bodyPr/>
                    <a:lstStyle/>
                    <a:p>
                      <a:r>
                        <a:rPr sz="1400" dirty="0"/>
                        <a:t>9.2</a:t>
                      </a:r>
                    </a:p>
                  </a:txBody>
                  <a:tcPr/>
                </a:tc>
              </a:tr>
              <a:tr h="313493">
                <a:tc>
                  <a:txBody>
                    <a:bodyPr/>
                    <a:lstStyle/>
                    <a:p>
                      <a:r>
                        <a:rPr sz="1400"/>
                        <a:t>199.1</a:t>
                      </a:r>
                    </a:p>
                  </a:txBody>
                  <a:tcPr/>
                </a:tc>
                <a:tc>
                  <a:txBody>
                    <a:bodyPr/>
                    <a:lstStyle/>
                    <a:p>
                      <a:r>
                        <a:rPr sz="1400" dirty="0"/>
                        <a:t>9.7</a:t>
                      </a:r>
                    </a:p>
                  </a:txBody>
                  <a:tcPr/>
                </a:tc>
              </a:tr>
              <a:tr h="313493">
                <a:tc>
                  <a:txBody>
                    <a:bodyPr/>
                    <a:lstStyle/>
                    <a:p>
                      <a:r>
                        <a:rPr sz="1400" dirty="0"/>
                        <a:t>147.3</a:t>
                      </a:r>
                    </a:p>
                  </a:txBody>
                  <a:tcPr/>
                </a:tc>
                <a:tc>
                  <a:txBody>
                    <a:bodyPr/>
                    <a:lstStyle/>
                    <a:p>
                      <a:r>
                        <a:rPr sz="1400" dirty="0"/>
                        <a:t>19.0</a:t>
                      </a:r>
                    </a:p>
                  </a:txBody>
                  <a:tcPr/>
                </a:tc>
              </a:tr>
              <a:tr h="313493">
                <a:tc>
                  <a:txBody>
                    <a:bodyPr/>
                    <a:lstStyle/>
                    <a:p>
                      <a:r>
                        <a:rPr sz="1400" dirty="0"/>
                        <a:t>89.7</a:t>
                      </a:r>
                    </a:p>
                  </a:txBody>
                  <a:tcPr/>
                </a:tc>
                <a:tc>
                  <a:txBody>
                    <a:bodyPr/>
                    <a:lstStyle/>
                    <a:p>
                      <a:r>
                        <a:rPr sz="1400"/>
                        <a:t>22.4</a:t>
                      </a:r>
                    </a:p>
                  </a:txBody>
                  <a:tcPr/>
                </a:tc>
              </a:tr>
              <a:tr h="313493">
                <a:tc>
                  <a:txBody>
                    <a:bodyPr/>
                    <a:lstStyle/>
                    <a:p>
                      <a:r>
                        <a:rPr sz="1400"/>
                        <a:t>225.8</a:t>
                      </a:r>
                    </a:p>
                  </a:txBody>
                  <a:tcPr/>
                </a:tc>
                <a:tc>
                  <a:txBody>
                    <a:bodyPr/>
                    <a:lstStyle/>
                    <a:p>
                      <a:r>
                        <a:rPr sz="1400"/>
                        <a:t>12.5</a:t>
                      </a:r>
                    </a:p>
                  </a:txBody>
                  <a:tcPr/>
                </a:tc>
              </a:tr>
              <a:tr h="313493">
                <a:tc>
                  <a:txBody>
                    <a:bodyPr/>
                    <a:lstStyle/>
                    <a:p>
                      <a:r>
                        <a:rPr sz="1400" dirty="0"/>
                        <a:t>193.2</a:t>
                      </a:r>
                    </a:p>
                  </a:txBody>
                  <a:tcPr/>
                </a:tc>
                <a:tc>
                  <a:txBody>
                    <a:bodyPr/>
                    <a:lstStyle/>
                    <a:p>
                      <a:r>
                        <a:rPr sz="1400" dirty="0"/>
                        <a:t>24.4</a:t>
                      </a:r>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5659456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215.4</a:t>
                      </a:r>
                    </a:p>
                  </a:txBody>
                  <a:tcPr/>
                </a:tc>
                <a:tc>
                  <a:txBody>
                    <a:bodyPr/>
                    <a:lstStyle/>
                    <a:p>
                      <a:r>
                        <a:rPr sz="1400"/>
                        <a:t>22.1</a:t>
                      </a:r>
                    </a:p>
                  </a:txBody>
                  <a:tcPr/>
                </a:tc>
              </a:tr>
              <a:tr h="313493">
                <a:tc>
                  <a:txBody>
                    <a:bodyPr/>
                    <a:lstStyle/>
                    <a:p>
                      <a:r>
                        <a:rPr sz="1400" dirty="0"/>
                        <a:t>89.7</a:t>
                      </a:r>
                    </a:p>
                  </a:txBody>
                  <a:tcPr/>
                </a:tc>
                <a:tc>
                  <a:txBody>
                    <a:bodyPr/>
                    <a:lstStyle/>
                    <a:p>
                      <a:r>
                        <a:rPr sz="1400" dirty="0"/>
                        <a:t>10.4</a:t>
                      </a:r>
                    </a:p>
                  </a:txBody>
                  <a:tcPr/>
                </a:tc>
              </a:tr>
              <a:tr h="313493">
                <a:tc>
                  <a:txBody>
                    <a:bodyPr/>
                    <a:lstStyle/>
                    <a:p>
                      <a:r>
                        <a:rPr sz="1400"/>
                        <a:t>68.4</a:t>
                      </a:r>
                    </a:p>
                  </a:txBody>
                  <a:tcPr/>
                </a:tc>
                <a:tc>
                  <a:txBody>
                    <a:bodyPr/>
                    <a:lstStyle/>
                    <a:p>
                      <a:r>
                        <a:rPr sz="1400"/>
                        <a:t>9.3</a:t>
                      </a:r>
                    </a:p>
                  </a:txBody>
                  <a:tcPr/>
                </a:tc>
              </a:tr>
              <a:tr h="313493">
                <a:tc>
                  <a:txBody>
                    <a:bodyPr/>
                    <a:lstStyle/>
                    <a:p>
                      <a:r>
                        <a:rPr sz="1400" dirty="0"/>
                        <a:t>75.3</a:t>
                      </a:r>
                    </a:p>
                  </a:txBody>
                  <a:tcPr/>
                </a:tc>
                <a:tc>
                  <a:txBody>
                    <a:bodyPr/>
                    <a:lstStyle/>
                    <a:p>
                      <a:r>
                        <a:rPr sz="1400"/>
                        <a:t>18.5</a:t>
                      </a:r>
                    </a:p>
                  </a:txBody>
                  <a:tcPr/>
                </a:tc>
              </a:tr>
              <a:tr h="313493">
                <a:tc>
                  <a:txBody>
                    <a:bodyPr/>
                    <a:lstStyle/>
                    <a:p>
                      <a:r>
                        <a:rPr sz="1400" dirty="0"/>
                        <a:t>142.9</a:t>
                      </a:r>
                    </a:p>
                  </a:txBody>
                  <a:tcPr/>
                </a:tc>
                <a:tc>
                  <a:txBody>
                    <a:bodyPr/>
                    <a:lstStyle/>
                    <a:p>
                      <a:r>
                        <a:rPr sz="1400"/>
                        <a:t>12.9</a:t>
                      </a:r>
                    </a:p>
                  </a:txBody>
                  <a:tcPr/>
                </a:tc>
              </a:tr>
              <a:tr h="313493">
                <a:tc>
                  <a:txBody>
                    <a:bodyPr/>
                    <a:lstStyle/>
                    <a:p>
                      <a:r>
                        <a:rPr sz="1400"/>
                        <a:t>220.3</a:t>
                      </a:r>
                    </a:p>
                  </a:txBody>
                  <a:tcPr/>
                </a:tc>
                <a:tc>
                  <a:txBody>
                    <a:bodyPr/>
                    <a:lstStyle/>
                    <a:p>
                      <a:r>
                        <a:rPr sz="1400"/>
                        <a:t>7.2</a:t>
                      </a:r>
                    </a:p>
                  </a:txBody>
                  <a:tcPr/>
                </a:tc>
              </a:tr>
              <a:tr h="313493">
                <a:tc>
                  <a:txBody>
                    <a:bodyPr/>
                    <a:lstStyle/>
                    <a:p>
                      <a:r>
                        <a:rPr sz="1400" dirty="0"/>
                        <a:t>255.4</a:t>
                      </a:r>
                    </a:p>
                  </a:txBody>
                  <a:tcPr/>
                </a:tc>
                <a:tc>
                  <a:txBody>
                    <a:bodyPr/>
                    <a:lstStyle/>
                    <a:p>
                      <a:r>
                        <a:rPr sz="1400" dirty="0"/>
                        <a:t>11.8</a:t>
                      </a:r>
                    </a:p>
                  </a:txBody>
                  <a:tcPr/>
                </a:tc>
              </a:tr>
              <a:tr h="313493">
                <a:tc>
                  <a:txBody>
                    <a:bodyPr/>
                    <a:lstStyle/>
                    <a:p>
                      <a:r>
                        <a:rPr sz="1400"/>
                        <a:t>139.5</a:t>
                      </a:r>
                    </a:p>
                  </a:txBody>
                  <a:tcPr/>
                </a:tc>
                <a:tc>
                  <a:txBody>
                    <a:bodyPr/>
                    <a:lstStyle/>
                    <a:p>
                      <a:r>
                        <a:rPr sz="1400"/>
                        <a:t>13.2</a:t>
                      </a:r>
                    </a:p>
                  </a:txBody>
                  <a:tcPr/>
                </a:tc>
              </a:tr>
              <a:tr h="313493">
                <a:tc>
                  <a:txBody>
                    <a:bodyPr/>
                    <a:lstStyle/>
                    <a:p>
                      <a:r>
                        <a:rPr sz="1400" dirty="0"/>
                        <a:t>237.4</a:t>
                      </a:r>
                    </a:p>
                  </a:txBody>
                  <a:tcPr/>
                </a:tc>
                <a:tc>
                  <a:txBody>
                    <a:bodyPr/>
                    <a:lstStyle/>
                    <a:p>
                      <a:r>
                        <a:rPr sz="1400"/>
                        <a:t>4.8</a:t>
                      </a:r>
                    </a:p>
                  </a:txBody>
                  <a:tcPr/>
                </a:tc>
              </a:tr>
              <a:tr h="313493">
                <a:tc>
                  <a:txBody>
                    <a:bodyPr/>
                    <a:lstStyle/>
                    <a:p>
                      <a:r>
                        <a:rPr sz="1400" dirty="0"/>
                        <a:t>16.9</a:t>
                      </a:r>
                    </a:p>
                  </a:txBody>
                  <a:tcPr/>
                </a:tc>
                <a:tc>
                  <a:txBody>
                    <a:bodyPr/>
                    <a:lstStyle/>
                    <a:p>
                      <a:r>
                        <a:rPr sz="1400" dirty="0"/>
                        <a:t>10.6</a:t>
                      </a:r>
                    </a:p>
                  </a:txBody>
                  <a:tcPr/>
                </a:tc>
              </a:tr>
              <a:tr h="313493">
                <a:tc>
                  <a:txBody>
                    <a:bodyPr/>
                    <a:lstStyle/>
                    <a:p>
                      <a:r>
                        <a:rPr sz="1400"/>
                        <a:t>13.1</a:t>
                      </a:r>
                    </a:p>
                  </a:txBody>
                  <a:tcPr/>
                </a:tc>
                <a:tc>
                  <a:txBody>
                    <a:bodyPr/>
                    <a:lstStyle/>
                    <a:p>
                      <a:r>
                        <a:rPr sz="1400" dirty="0"/>
                        <a:t>8.6</a:t>
                      </a:r>
                    </a:p>
                  </a:txBody>
                  <a:tcPr/>
                </a:tc>
              </a:tr>
              <a:tr h="313493">
                <a:tc>
                  <a:txBody>
                    <a:bodyPr/>
                    <a:lstStyle/>
                    <a:p>
                      <a:r>
                        <a:rPr sz="1400" dirty="0"/>
                        <a:t>218.5</a:t>
                      </a:r>
                    </a:p>
                  </a:txBody>
                  <a:tcPr/>
                </a:tc>
                <a:tc>
                  <a:txBody>
                    <a:bodyPr/>
                    <a:lstStyle/>
                    <a:p>
                      <a:r>
                        <a:rPr sz="1400" dirty="0"/>
                        <a:t>17.4</a:t>
                      </a:r>
                    </a:p>
                  </a:txBody>
                  <a:tcPr/>
                </a:tc>
              </a:tr>
              <a:tr h="313493">
                <a:tc>
                  <a:txBody>
                    <a:bodyPr/>
                    <a:lstStyle/>
                    <a:p>
                      <a:r>
                        <a:rPr sz="1400" dirty="0"/>
                        <a:t>147.3</a:t>
                      </a:r>
                    </a:p>
                  </a:txBody>
                  <a:tcPr/>
                </a:tc>
                <a:tc>
                  <a:txBody>
                    <a:bodyPr/>
                    <a:lstStyle/>
                    <a:p>
                      <a:r>
                        <a:rPr sz="1400" dirty="0"/>
                        <a:t>9.2</a:t>
                      </a:r>
                    </a:p>
                  </a:txBody>
                  <a:tcPr/>
                </a:tc>
              </a:tr>
              <a:tr h="313493">
                <a:tc>
                  <a:txBody>
                    <a:bodyPr/>
                    <a:lstStyle/>
                    <a:p>
                      <a:r>
                        <a:rPr sz="1400" dirty="0"/>
                        <a:t>25.6</a:t>
                      </a:r>
                    </a:p>
                  </a:txBody>
                  <a:tcPr/>
                </a:tc>
                <a:tc>
                  <a:txBody>
                    <a:bodyPr/>
                    <a:lstStyle/>
                    <a:p>
                      <a:r>
                        <a:rPr sz="1400" dirty="0"/>
                        <a:t>9.7</a:t>
                      </a:r>
                    </a:p>
                  </a:txBody>
                  <a:tcPr/>
                </a:tc>
              </a:tr>
              <a:tr h="313493">
                <a:tc>
                  <a:txBody>
                    <a:bodyPr/>
                    <a:lstStyle/>
                    <a:p>
                      <a:r>
                        <a:rPr sz="1400" dirty="0"/>
                        <a:t>216.4</a:t>
                      </a:r>
                    </a:p>
                  </a:txBody>
                  <a:tcPr/>
                </a:tc>
                <a:tc>
                  <a:txBody>
                    <a:bodyPr/>
                    <a:lstStyle/>
                    <a:p>
                      <a:r>
                        <a:rPr sz="1400" dirty="0"/>
                        <a:t>19.0</a:t>
                      </a:r>
                    </a:p>
                  </a:txBody>
                  <a:tcPr/>
                </a:tc>
              </a:tr>
              <a:tr h="313493">
                <a:tc>
                  <a:txBody>
                    <a:bodyPr/>
                    <a:lstStyle/>
                    <a:p>
                      <a:r>
                        <a:rPr sz="1400" dirty="0"/>
                        <a:t>238.2</a:t>
                      </a:r>
                    </a:p>
                  </a:txBody>
                  <a:tcPr/>
                </a:tc>
                <a:tc>
                  <a:txBody>
                    <a:bodyPr/>
                    <a:lstStyle/>
                    <a:p>
                      <a:r>
                        <a:rPr sz="1400"/>
                        <a:t>22.4</a:t>
                      </a:r>
                    </a:p>
                  </a:txBody>
                  <a:tcPr/>
                </a:tc>
              </a:tr>
              <a:tr h="313493">
                <a:tc>
                  <a:txBody>
                    <a:bodyPr/>
                    <a:lstStyle/>
                    <a:p>
                      <a:r>
                        <a:rPr sz="1400" dirty="0"/>
                        <a:t>213.4</a:t>
                      </a:r>
                    </a:p>
                  </a:txBody>
                  <a:tcPr/>
                </a:tc>
                <a:tc>
                  <a:txBody>
                    <a:bodyPr/>
                    <a:lstStyle/>
                    <a:p>
                      <a:r>
                        <a:rPr sz="1400"/>
                        <a:t>12.5</a:t>
                      </a:r>
                    </a:p>
                  </a:txBody>
                  <a:tcPr/>
                </a:tc>
              </a:tr>
              <a:tr h="313493">
                <a:tc>
                  <a:txBody>
                    <a:bodyPr/>
                    <a:lstStyle/>
                    <a:p>
                      <a:r>
                        <a:rPr sz="1400" dirty="0"/>
                        <a:t>109.8</a:t>
                      </a:r>
                    </a:p>
                  </a:txBody>
                  <a:tcPr/>
                </a:tc>
                <a:tc>
                  <a:txBody>
                    <a:bodyPr/>
                    <a:lstStyle/>
                    <a:p>
                      <a:r>
                        <a:rPr sz="1400" dirty="0"/>
                        <a:t>24.4</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612123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216.4</a:t>
                      </a:r>
                    </a:p>
                  </a:txBody>
                  <a:tcPr/>
                </a:tc>
                <a:tc>
                  <a:txBody>
                    <a:bodyPr/>
                    <a:lstStyle/>
                    <a:p>
                      <a:r>
                        <a:rPr sz="1400"/>
                        <a:t>22.1</a:t>
                      </a:r>
                    </a:p>
                  </a:txBody>
                  <a:tcPr/>
                </a:tc>
              </a:tr>
              <a:tr h="313493">
                <a:tc>
                  <a:txBody>
                    <a:bodyPr/>
                    <a:lstStyle/>
                    <a:p>
                      <a:r>
                        <a:rPr sz="1400"/>
                        <a:t>276.7</a:t>
                      </a:r>
                    </a:p>
                  </a:txBody>
                  <a:tcPr/>
                </a:tc>
                <a:tc>
                  <a:txBody>
                    <a:bodyPr/>
                    <a:lstStyle/>
                    <a:p>
                      <a:r>
                        <a:rPr sz="1400" dirty="0"/>
                        <a:t>10.4</a:t>
                      </a:r>
                    </a:p>
                  </a:txBody>
                  <a:tcPr/>
                </a:tc>
              </a:tr>
              <a:tr h="313493">
                <a:tc>
                  <a:txBody>
                    <a:bodyPr/>
                    <a:lstStyle/>
                    <a:p>
                      <a:r>
                        <a:rPr sz="1400"/>
                        <a:t>23.8</a:t>
                      </a:r>
                    </a:p>
                  </a:txBody>
                  <a:tcPr/>
                </a:tc>
                <a:tc>
                  <a:txBody>
                    <a:bodyPr/>
                    <a:lstStyle/>
                    <a:p>
                      <a:r>
                        <a:rPr sz="1400"/>
                        <a:t>9.3</a:t>
                      </a:r>
                    </a:p>
                  </a:txBody>
                  <a:tcPr/>
                </a:tc>
              </a:tr>
              <a:tr h="313493">
                <a:tc>
                  <a:txBody>
                    <a:bodyPr/>
                    <a:lstStyle/>
                    <a:p>
                      <a:r>
                        <a:rPr sz="1400"/>
                        <a:t>13.2</a:t>
                      </a:r>
                    </a:p>
                  </a:txBody>
                  <a:tcPr/>
                </a:tc>
                <a:tc>
                  <a:txBody>
                    <a:bodyPr/>
                    <a:lstStyle/>
                    <a:p>
                      <a:r>
                        <a:rPr sz="1400"/>
                        <a:t>18.5</a:t>
                      </a:r>
                    </a:p>
                  </a:txBody>
                  <a:tcPr/>
                </a:tc>
              </a:tr>
              <a:tr h="313493">
                <a:tc>
                  <a:txBody>
                    <a:bodyPr/>
                    <a:lstStyle/>
                    <a:p>
                      <a:r>
                        <a:rPr sz="1400"/>
                        <a:t>26.8</a:t>
                      </a:r>
                    </a:p>
                  </a:txBody>
                  <a:tcPr/>
                </a:tc>
                <a:tc>
                  <a:txBody>
                    <a:bodyPr/>
                    <a:lstStyle/>
                    <a:p>
                      <a:r>
                        <a:rPr sz="1400"/>
                        <a:t>12.9</a:t>
                      </a:r>
                    </a:p>
                  </a:txBody>
                  <a:tcPr/>
                </a:tc>
              </a:tr>
              <a:tr h="313493">
                <a:tc>
                  <a:txBody>
                    <a:bodyPr/>
                    <a:lstStyle/>
                    <a:p>
                      <a:r>
                        <a:rPr sz="1400"/>
                        <a:t>170.2</a:t>
                      </a:r>
                    </a:p>
                  </a:txBody>
                  <a:tcPr/>
                </a:tc>
                <a:tc>
                  <a:txBody>
                    <a:bodyPr/>
                    <a:lstStyle/>
                    <a:p>
                      <a:r>
                        <a:rPr sz="1400"/>
                        <a:t>7.2</a:t>
                      </a:r>
                    </a:p>
                  </a:txBody>
                  <a:tcPr/>
                </a:tc>
              </a:tr>
              <a:tr h="313493">
                <a:tc>
                  <a:txBody>
                    <a:bodyPr/>
                    <a:lstStyle/>
                    <a:p>
                      <a:r>
                        <a:rPr sz="1400"/>
                        <a:t>0.7</a:t>
                      </a:r>
                    </a:p>
                  </a:txBody>
                  <a:tcPr/>
                </a:tc>
                <a:tc>
                  <a:txBody>
                    <a:bodyPr/>
                    <a:lstStyle/>
                    <a:p>
                      <a:r>
                        <a:rPr sz="1400" dirty="0"/>
                        <a:t>11.8</a:t>
                      </a:r>
                    </a:p>
                  </a:txBody>
                  <a:tcPr/>
                </a:tc>
              </a:tr>
              <a:tr h="313493">
                <a:tc>
                  <a:txBody>
                    <a:bodyPr/>
                    <a:lstStyle/>
                    <a:p>
                      <a:r>
                        <a:rPr sz="1400"/>
                        <a:t>87.2</a:t>
                      </a:r>
                    </a:p>
                  </a:txBody>
                  <a:tcPr/>
                </a:tc>
                <a:tc>
                  <a:txBody>
                    <a:bodyPr/>
                    <a:lstStyle/>
                    <a:p>
                      <a:r>
                        <a:rPr sz="1400"/>
                        <a:t>13.2</a:t>
                      </a:r>
                    </a:p>
                  </a:txBody>
                  <a:tcPr/>
                </a:tc>
              </a:tr>
              <a:tr h="313493">
                <a:tc>
                  <a:txBody>
                    <a:bodyPr/>
                    <a:lstStyle/>
                    <a:p>
                      <a:r>
                        <a:rPr sz="1400"/>
                        <a:t>120.5</a:t>
                      </a:r>
                    </a:p>
                  </a:txBody>
                  <a:tcPr/>
                </a:tc>
                <a:tc>
                  <a:txBody>
                    <a:bodyPr/>
                    <a:lstStyle/>
                    <a:p>
                      <a:r>
                        <a:rPr sz="1400"/>
                        <a:t>4.8</a:t>
                      </a:r>
                    </a:p>
                  </a:txBody>
                  <a:tcPr/>
                </a:tc>
              </a:tr>
              <a:tr h="313493">
                <a:tc>
                  <a:txBody>
                    <a:bodyPr/>
                    <a:lstStyle/>
                    <a:p>
                      <a:r>
                        <a:rPr sz="1400"/>
                        <a:t>293.6</a:t>
                      </a:r>
                    </a:p>
                  </a:txBody>
                  <a:tcPr/>
                </a:tc>
                <a:tc>
                  <a:txBody>
                    <a:bodyPr/>
                    <a:lstStyle/>
                    <a:p>
                      <a:r>
                        <a:rPr sz="1400" dirty="0"/>
                        <a:t>10.6</a:t>
                      </a:r>
                    </a:p>
                  </a:txBody>
                  <a:tcPr/>
                </a:tc>
              </a:tr>
              <a:tr h="313493">
                <a:tc>
                  <a:txBody>
                    <a:bodyPr/>
                    <a:lstStyle/>
                    <a:p>
                      <a:r>
                        <a:rPr sz="1400"/>
                        <a:t>78.2</a:t>
                      </a:r>
                    </a:p>
                  </a:txBody>
                  <a:tcPr/>
                </a:tc>
                <a:tc>
                  <a:txBody>
                    <a:bodyPr/>
                    <a:lstStyle/>
                    <a:p>
                      <a:r>
                        <a:rPr sz="1400" dirty="0"/>
                        <a:t>8.6</a:t>
                      </a:r>
                    </a:p>
                  </a:txBody>
                  <a:tcPr/>
                </a:tc>
              </a:tr>
              <a:tr h="313493">
                <a:tc>
                  <a:txBody>
                    <a:bodyPr/>
                    <a:lstStyle/>
                    <a:p>
                      <a:r>
                        <a:rPr sz="1400"/>
                        <a:t>43.0</a:t>
                      </a:r>
                    </a:p>
                  </a:txBody>
                  <a:tcPr/>
                </a:tc>
                <a:tc>
                  <a:txBody>
                    <a:bodyPr/>
                    <a:lstStyle/>
                    <a:p>
                      <a:r>
                        <a:rPr sz="1400" dirty="0"/>
                        <a:t>17.4</a:t>
                      </a:r>
                    </a:p>
                  </a:txBody>
                  <a:tcPr/>
                </a:tc>
              </a:tr>
              <a:tr h="313493">
                <a:tc>
                  <a:txBody>
                    <a:bodyPr/>
                    <a:lstStyle/>
                    <a:p>
                      <a:r>
                        <a:rPr sz="1400"/>
                        <a:t>139.2</a:t>
                      </a:r>
                    </a:p>
                  </a:txBody>
                  <a:tcPr/>
                </a:tc>
                <a:tc>
                  <a:txBody>
                    <a:bodyPr/>
                    <a:lstStyle/>
                    <a:p>
                      <a:r>
                        <a:rPr sz="1400" dirty="0"/>
                        <a:t>9.2</a:t>
                      </a:r>
                    </a:p>
                  </a:txBody>
                  <a:tcPr/>
                </a:tc>
              </a:tr>
              <a:tr h="313493">
                <a:tc>
                  <a:txBody>
                    <a:bodyPr/>
                    <a:lstStyle/>
                    <a:p>
                      <a:r>
                        <a:rPr sz="1400"/>
                        <a:t>276.9</a:t>
                      </a:r>
                    </a:p>
                  </a:txBody>
                  <a:tcPr/>
                </a:tc>
                <a:tc>
                  <a:txBody>
                    <a:bodyPr/>
                    <a:lstStyle/>
                    <a:p>
                      <a:r>
                        <a:rPr sz="1400" dirty="0"/>
                        <a:t>9.7</a:t>
                      </a:r>
                    </a:p>
                  </a:txBody>
                  <a:tcPr/>
                </a:tc>
              </a:tr>
              <a:tr h="313493">
                <a:tc>
                  <a:txBody>
                    <a:bodyPr/>
                    <a:lstStyle/>
                    <a:p>
                      <a:r>
                        <a:rPr sz="1400"/>
                        <a:t>239.3</a:t>
                      </a:r>
                    </a:p>
                  </a:txBody>
                  <a:tcPr/>
                </a:tc>
                <a:tc>
                  <a:txBody>
                    <a:bodyPr/>
                    <a:lstStyle/>
                    <a:p>
                      <a:r>
                        <a:rPr sz="1400" dirty="0"/>
                        <a:t>19.0</a:t>
                      </a:r>
                    </a:p>
                  </a:txBody>
                  <a:tcPr/>
                </a:tc>
              </a:tr>
              <a:tr h="313493">
                <a:tc>
                  <a:txBody>
                    <a:bodyPr/>
                    <a:lstStyle/>
                    <a:p>
                      <a:r>
                        <a:rPr sz="1400"/>
                        <a:t>191.1</a:t>
                      </a:r>
                    </a:p>
                  </a:txBody>
                  <a:tcPr/>
                </a:tc>
                <a:tc>
                  <a:txBody>
                    <a:bodyPr/>
                    <a:lstStyle/>
                    <a:p>
                      <a:r>
                        <a:rPr sz="1400"/>
                        <a:t>22.4</a:t>
                      </a:r>
                    </a:p>
                  </a:txBody>
                  <a:tcPr/>
                </a:tc>
              </a:tr>
              <a:tr h="313493">
                <a:tc>
                  <a:txBody>
                    <a:bodyPr/>
                    <a:lstStyle/>
                    <a:p>
                      <a:r>
                        <a:rPr sz="1400"/>
                        <a:t>25.1</a:t>
                      </a:r>
                    </a:p>
                  </a:txBody>
                  <a:tcPr/>
                </a:tc>
                <a:tc>
                  <a:txBody>
                    <a:bodyPr/>
                    <a:lstStyle/>
                    <a:p>
                      <a:r>
                        <a:rPr sz="1400"/>
                        <a:t>12.5</a:t>
                      </a:r>
                    </a:p>
                  </a:txBody>
                  <a:tcPr/>
                </a:tc>
              </a:tr>
              <a:tr h="313493">
                <a:tc>
                  <a:txBody>
                    <a:bodyPr/>
                    <a:lstStyle/>
                    <a:p>
                      <a:r>
                        <a:rPr sz="1400" dirty="0"/>
                        <a:t>25.6</a:t>
                      </a:r>
                    </a:p>
                  </a:txBody>
                  <a:tcPr/>
                </a:tc>
                <a:tc>
                  <a:txBody>
                    <a:bodyPr/>
                    <a:lstStyle/>
                    <a:p>
                      <a:r>
                        <a:rPr sz="1400" dirty="0"/>
                        <a:t>24.4</a:t>
                      </a: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06126137"/>
              </p:ext>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dirty="0"/>
                        <a:t>sales</a:t>
                      </a:r>
                    </a:p>
                  </a:txBody>
                  <a:tcPr/>
                </a:tc>
              </a:tr>
              <a:tr h="313493">
                <a:tc>
                  <a:txBody>
                    <a:bodyPr/>
                    <a:lstStyle/>
                    <a:p>
                      <a:r>
                        <a:rPr sz="1400" dirty="0"/>
                        <a:t>230.1</a:t>
                      </a:r>
                    </a:p>
                  </a:txBody>
                  <a:tcPr/>
                </a:tc>
                <a:tc>
                  <a:txBody>
                    <a:bodyPr/>
                    <a:lstStyle/>
                    <a:p>
                      <a:r>
                        <a:rPr sz="1400"/>
                        <a:t>22.1</a:t>
                      </a:r>
                    </a:p>
                  </a:txBody>
                  <a:tcPr/>
                </a:tc>
              </a:tr>
              <a:tr h="313493">
                <a:tc>
                  <a:txBody>
                    <a:bodyPr/>
                    <a:lstStyle/>
                    <a:p>
                      <a:r>
                        <a:rPr sz="1400" dirty="0"/>
                        <a:t>44.5</a:t>
                      </a:r>
                    </a:p>
                  </a:txBody>
                  <a:tcPr/>
                </a:tc>
                <a:tc>
                  <a:txBody>
                    <a:bodyPr/>
                    <a:lstStyle/>
                    <a:p>
                      <a:r>
                        <a:rPr sz="1400" dirty="0"/>
                        <a:t>10.4</a:t>
                      </a:r>
                    </a:p>
                  </a:txBody>
                  <a:tcPr/>
                </a:tc>
              </a:tr>
              <a:tr h="313493">
                <a:tc>
                  <a:txBody>
                    <a:bodyPr/>
                    <a:lstStyle/>
                    <a:p>
                      <a:r>
                        <a:rPr sz="1400" dirty="0"/>
                        <a:t>17.2</a:t>
                      </a:r>
                    </a:p>
                  </a:txBody>
                  <a:tcPr/>
                </a:tc>
                <a:tc>
                  <a:txBody>
                    <a:bodyPr/>
                    <a:lstStyle/>
                    <a:p>
                      <a:r>
                        <a:rPr sz="1400"/>
                        <a:t>9.3</a:t>
                      </a:r>
                    </a:p>
                  </a:txBody>
                  <a:tcPr/>
                </a:tc>
              </a:tr>
              <a:tr h="313493">
                <a:tc>
                  <a:txBody>
                    <a:bodyPr/>
                    <a:lstStyle/>
                    <a:p>
                      <a:r>
                        <a:rPr sz="1400" dirty="0"/>
                        <a:t>151.5</a:t>
                      </a:r>
                    </a:p>
                  </a:txBody>
                  <a:tcPr/>
                </a:tc>
                <a:tc>
                  <a:txBody>
                    <a:bodyPr/>
                    <a:lstStyle/>
                    <a:p>
                      <a:r>
                        <a:rPr sz="1400"/>
                        <a:t>18.5</a:t>
                      </a:r>
                    </a:p>
                  </a:txBody>
                  <a:tcPr/>
                </a:tc>
              </a:tr>
              <a:tr h="313493">
                <a:tc>
                  <a:txBody>
                    <a:bodyPr/>
                    <a:lstStyle/>
                    <a:p>
                      <a:r>
                        <a:rPr sz="1400" dirty="0"/>
                        <a:t>180.8</a:t>
                      </a:r>
                    </a:p>
                  </a:txBody>
                  <a:tcPr/>
                </a:tc>
                <a:tc>
                  <a:txBody>
                    <a:bodyPr/>
                    <a:lstStyle/>
                    <a:p>
                      <a:r>
                        <a:rPr sz="1400"/>
                        <a:t>12.9</a:t>
                      </a:r>
                    </a:p>
                  </a:txBody>
                  <a:tcPr/>
                </a:tc>
              </a:tr>
              <a:tr h="313493">
                <a:tc>
                  <a:txBody>
                    <a:bodyPr/>
                    <a:lstStyle/>
                    <a:p>
                      <a:r>
                        <a:rPr sz="1400" dirty="0"/>
                        <a:t>8.7</a:t>
                      </a:r>
                    </a:p>
                  </a:txBody>
                  <a:tcPr/>
                </a:tc>
                <a:tc>
                  <a:txBody>
                    <a:bodyPr/>
                    <a:lstStyle/>
                    <a:p>
                      <a:r>
                        <a:rPr sz="1400"/>
                        <a:t>7.2</a:t>
                      </a:r>
                    </a:p>
                  </a:txBody>
                  <a:tcPr/>
                </a:tc>
              </a:tr>
              <a:tr h="313493">
                <a:tc>
                  <a:txBody>
                    <a:bodyPr/>
                    <a:lstStyle/>
                    <a:p>
                      <a:r>
                        <a:rPr sz="1400" dirty="0"/>
                        <a:t>57.5</a:t>
                      </a:r>
                    </a:p>
                  </a:txBody>
                  <a:tcPr/>
                </a:tc>
                <a:tc>
                  <a:txBody>
                    <a:bodyPr/>
                    <a:lstStyle/>
                    <a:p>
                      <a:r>
                        <a:rPr sz="1400"/>
                        <a:t>11.8</a:t>
                      </a:r>
                    </a:p>
                  </a:txBody>
                  <a:tcPr/>
                </a:tc>
              </a:tr>
              <a:tr h="313493">
                <a:tc>
                  <a:txBody>
                    <a:bodyPr/>
                    <a:lstStyle/>
                    <a:p>
                      <a:r>
                        <a:rPr sz="1400" dirty="0"/>
                        <a:t>120.2</a:t>
                      </a:r>
                    </a:p>
                  </a:txBody>
                  <a:tcPr/>
                </a:tc>
                <a:tc>
                  <a:txBody>
                    <a:bodyPr/>
                    <a:lstStyle/>
                    <a:p>
                      <a:r>
                        <a:rPr sz="1400"/>
                        <a:t>13.2</a:t>
                      </a:r>
                    </a:p>
                  </a:txBody>
                  <a:tcPr/>
                </a:tc>
              </a:tr>
              <a:tr h="313493">
                <a:tc>
                  <a:txBody>
                    <a:bodyPr/>
                    <a:lstStyle/>
                    <a:p>
                      <a:r>
                        <a:rPr sz="1400" dirty="0"/>
                        <a:t>8.6</a:t>
                      </a:r>
                    </a:p>
                  </a:txBody>
                  <a:tcPr/>
                </a:tc>
                <a:tc>
                  <a:txBody>
                    <a:bodyPr/>
                    <a:lstStyle/>
                    <a:p>
                      <a:r>
                        <a:rPr sz="1400"/>
                        <a:t>4.8</a:t>
                      </a:r>
                    </a:p>
                  </a:txBody>
                  <a:tcPr/>
                </a:tc>
              </a:tr>
              <a:tr h="313493">
                <a:tc>
                  <a:txBody>
                    <a:bodyPr/>
                    <a:lstStyle/>
                    <a:p>
                      <a:r>
                        <a:rPr sz="1400" dirty="0"/>
                        <a:t>199.8</a:t>
                      </a:r>
                    </a:p>
                  </a:txBody>
                  <a:tcPr/>
                </a:tc>
                <a:tc>
                  <a:txBody>
                    <a:bodyPr/>
                    <a:lstStyle/>
                    <a:p>
                      <a:r>
                        <a:rPr sz="1400" dirty="0"/>
                        <a:t>10.6</a:t>
                      </a:r>
                    </a:p>
                  </a:txBody>
                  <a:tcPr/>
                </a:tc>
              </a:tr>
              <a:tr h="313493">
                <a:tc>
                  <a:txBody>
                    <a:bodyPr/>
                    <a:lstStyle/>
                    <a:p>
                      <a:r>
                        <a:rPr sz="1400" dirty="0"/>
                        <a:t>66.1</a:t>
                      </a:r>
                    </a:p>
                  </a:txBody>
                  <a:tcPr/>
                </a:tc>
                <a:tc>
                  <a:txBody>
                    <a:bodyPr/>
                    <a:lstStyle/>
                    <a:p>
                      <a:r>
                        <a:rPr sz="1400"/>
                        <a:t>8.6</a:t>
                      </a:r>
                    </a:p>
                  </a:txBody>
                  <a:tcPr/>
                </a:tc>
              </a:tr>
              <a:tr h="313493">
                <a:tc>
                  <a:txBody>
                    <a:bodyPr/>
                    <a:lstStyle/>
                    <a:p>
                      <a:r>
                        <a:rPr sz="1400" dirty="0"/>
                        <a:t>214.7</a:t>
                      </a:r>
                    </a:p>
                  </a:txBody>
                  <a:tcPr/>
                </a:tc>
                <a:tc>
                  <a:txBody>
                    <a:bodyPr/>
                    <a:lstStyle/>
                    <a:p>
                      <a:r>
                        <a:rPr sz="1400" dirty="0"/>
                        <a:t>17.4</a:t>
                      </a:r>
                    </a:p>
                  </a:txBody>
                  <a:tcPr/>
                </a:tc>
              </a:tr>
              <a:tr h="313493">
                <a:tc>
                  <a:txBody>
                    <a:bodyPr/>
                    <a:lstStyle/>
                    <a:p>
                      <a:r>
                        <a:rPr sz="1400" dirty="0"/>
                        <a:t>23.8</a:t>
                      </a:r>
                    </a:p>
                  </a:txBody>
                  <a:tcPr/>
                </a:tc>
                <a:tc>
                  <a:txBody>
                    <a:bodyPr/>
                    <a:lstStyle/>
                    <a:p>
                      <a:r>
                        <a:rPr sz="1400"/>
                        <a:t>9.2</a:t>
                      </a:r>
                    </a:p>
                  </a:txBody>
                  <a:tcPr/>
                </a:tc>
              </a:tr>
              <a:tr h="313493">
                <a:tc>
                  <a:txBody>
                    <a:bodyPr/>
                    <a:lstStyle/>
                    <a:p>
                      <a:r>
                        <a:rPr sz="1400" dirty="0"/>
                        <a:t>97.5</a:t>
                      </a:r>
                    </a:p>
                  </a:txBody>
                  <a:tcPr/>
                </a:tc>
                <a:tc>
                  <a:txBody>
                    <a:bodyPr/>
                    <a:lstStyle/>
                    <a:p>
                      <a:r>
                        <a:rPr sz="1400"/>
                        <a:t>9.7</a:t>
                      </a:r>
                    </a:p>
                  </a:txBody>
                  <a:tcPr/>
                </a:tc>
              </a:tr>
              <a:tr h="313493">
                <a:tc>
                  <a:txBody>
                    <a:bodyPr/>
                    <a:lstStyle/>
                    <a:p>
                      <a:r>
                        <a:rPr sz="1400" dirty="0"/>
                        <a:t>204.1</a:t>
                      </a:r>
                    </a:p>
                  </a:txBody>
                  <a:tcPr/>
                </a:tc>
                <a:tc>
                  <a:txBody>
                    <a:bodyPr/>
                    <a:lstStyle/>
                    <a:p>
                      <a:r>
                        <a:rPr sz="1400"/>
                        <a:t>19.0</a:t>
                      </a:r>
                    </a:p>
                  </a:txBody>
                  <a:tcPr/>
                </a:tc>
              </a:tr>
              <a:tr h="313493">
                <a:tc>
                  <a:txBody>
                    <a:bodyPr/>
                    <a:lstStyle/>
                    <a:p>
                      <a:r>
                        <a:rPr sz="1400" dirty="0"/>
                        <a:t>195.4</a:t>
                      </a:r>
                    </a:p>
                  </a:txBody>
                  <a:tcPr/>
                </a:tc>
                <a:tc>
                  <a:txBody>
                    <a:bodyPr/>
                    <a:lstStyle/>
                    <a:p>
                      <a:r>
                        <a:rPr sz="1400"/>
                        <a:t>22.4</a:t>
                      </a:r>
                    </a:p>
                  </a:txBody>
                  <a:tcPr/>
                </a:tc>
              </a:tr>
              <a:tr h="313493">
                <a:tc>
                  <a:txBody>
                    <a:bodyPr/>
                    <a:lstStyle/>
                    <a:p>
                      <a:r>
                        <a:rPr sz="1400" dirty="0"/>
                        <a:t>67.8</a:t>
                      </a:r>
                    </a:p>
                  </a:txBody>
                  <a:tcPr/>
                </a:tc>
                <a:tc>
                  <a:txBody>
                    <a:bodyPr/>
                    <a:lstStyle/>
                    <a:p>
                      <a:r>
                        <a:rPr sz="1400"/>
                        <a:t>12.5</a:t>
                      </a:r>
                    </a:p>
                  </a:txBody>
                  <a:tcPr/>
                </a:tc>
              </a:tr>
              <a:tr h="313493">
                <a:tc>
                  <a:txBody>
                    <a:bodyPr/>
                    <a:lstStyle/>
                    <a:p>
                      <a:r>
                        <a:rPr sz="1400" dirty="0"/>
                        <a:t>281.4</a:t>
                      </a:r>
                    </a:p>
                  </a:txBody>
                  <a:tcPr/>
                </a:tc>
                <a:tc>
                  <a:txBody>
                    <a:bodyPr/>
                    <a:lstStyle/>
                    <a:p>
                      <a:r>
                        <a:rPr sz="1400" dirty="0"/>
                        <a:t>24.4</a:t>
                      </a:r>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50748449"/>
              </p:ext>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68.4</a:t>
                      </a:r>
                    </a:p>
                  </a:txBody>
                  <a:tcPr/>
                </a:tc>
                <a:tc>
                  <a:txBody>
                    <a:bodyPr/>
                    <a:lstStyle/>
                    <a:p>
                      <a:r>
                        <a:rPr sz="1400"/>
                        <a:t>22.1</a:t>
                      </a:r>
                    </a:p>
                  </a:txBody>
                  <a:tcPr/>
                </a:tc>
              </a:tr>
              <a:tr h="313493">
                <a:tc>
                  <a:txBody>
                    <a:bodyPr/>
                    <a:lstStyle/>
                    <a:p>
                      <a:r>
                        <a:rPr sz="1400" dirty="0"/>
                        <a:t>202.5</a:t>
                      </a:r>
                    </a:p>
                  </a:txBody>
                  <a:tcPr/>
                </a:tc>
                <a:tc>
                  <a:txBody>
                    <a:bodyPr/>
                    <a:lstStyle/>
                    <a:p>
                      <a:r>
                        <a:rPr sz="1400" dirty="0"/>
                        <a:t>10.4</a:t>
                      </a:r>
                    </a:p>
                  </a:txBody>
                  <a:tcPr/>
                </a:tc>
              </a:tr>
              <a:tr h="313493">
                <a:tc>
                  <a:txBody>
                    <a:bodyPr/>
                    <a:lstStyle/>
                    <a:p>
                      <a:r>
                        <a:rPr sz="1400" dirty="0"/>
                        <a:t>248.8</a:t>
                      </a:r>
                    </a:p>
                  </a:txBody>
                  <a:tcPr/>
                </a:tc>
                <a:tc>
                  <a:txBody>
                    <a:bodyPr/>
                    <a:lstStyle/>
                    <a:p>
                      <a:r>
                        <a:rPr sz="1400"/>
                        <a:t>9.3</a:t>
                      </a:r>
                    </a:p>
                  </a:txBody>
                  <a:tcPr/>
                </a:tc>
              </a:tr>
              <a:tr h="313493">
                <a:tc>
                  <a:txBody>
                    <a:bodyPr/>
                    <a:lstStyle/>
                    <a:p>
                      <a:r>
                        <a:rPr sz="1400" dirty="0"/>
                        <a:t>191.1</a:t>
                      </a:r>
                    </a:p>
                  </a:txBody>
                  <a:tcPr/>
                </a:tc>
                <a:tc>
                  <a:txBody>
                    <a:bodyPr/>
                    <a:lstStyle/>
                    <a:p>
                      <a:r>
                        <a:rPr sz="1400" dirty="0"/>
                        <a:t>18.5</a:t>
                      </a:r>
                    </a:p>
                  </a:txBody>
                  <a:tcPr/>
                </a:tc>
              </a:tr>
              <a:tr h="313493">
                <a:tc>
                  <a:txBody>
                    <a:bodyPr/>
                    <a:lstStyle/>
                    <a:p>
                      <a:r>
                        <a:rPr sz="1400"/>
                        <a:t>23.8</a:t>
                      </a:r>
                    </a:p>
                  </a:txBody>
                  <a:tcPr/>
                </a:tc>
                <a:tc>
                  <a:txBody>
                    <a:bodyPr/>
                    <a:lstStyle/>
                    <a:p>
                      <a:r>
                        <a:rPr sz="1400"/>
                        <a:t>12.9</a:t>
                      </a:r>
                    </a:p>
                  </a:txBody>
                  <a:tcPr/>
                </a:tc>
              </a:tr>
              <a:tr h="313493">
                <a:tc>
                  <a:txBody>
                    <a:bodyPr/>
                    <a:lstStyle/>
                    <a:p>
                      <a:r>
                        <a:rPr sz="1400" dirty="0"/>
                        <a:t>296.4</a:t>
                      </a:r>
                    </a:p>
                  </a:txBody>
                  <a:tcPr/>
                </a:tc>
                <a:tc>
                  <a:txBody>
                    <a:bodyPr/>
                    <a:lstStyle/>
                    <a:p>
                      <a:r>
                        <a:rPr sz="1400"/>
                        <a:t>7.2</a:t>
                      </a:r>
                    </a:p>
                  </a:txBody>
                  <a:tcPr/>
                </a:tc>
              </a:tr>
              <a:tr h="313493">
                <a:tc>
                  <a:txBody>
                    <a:bodyPr/>
                    <a:lstStyle/>
                    <a:p>
                      <a:r>
                        <a:rPr sz="1400" dirty="0"/>
                        <a:t>26.8</a:t>
                      </a:r>
                    </a:p>
                  </a:txBody>
                  <a:tcPr/>
                </a:tc>
                <a:tc>
                  <a:txBody>
                    <a:bodyPr/>
                    <a:lstStyle/>
                    <a:p>
                      <a:r>
                        <a:rPr sz="1400" dirty="0"/>
                        <a:t>11.8</a:t>
                      </a:r>
                    </a:p>
                  </a:txBody>
                  <a:tcPr/>
                </a:tc>
              </a:tr>
              <a:tr h="313493">
                <a:tc>
                  <a:txBody>
                    <a:bodyPr/>
                    <a:lstStyle/>
                    <a:p>
                      <a:r>
                        <a:rPr sz="1400"/>
                        <a:t>164.5</a:t>
                      </a:r>
                    </a:p>
                  </a:txBody>
                  <a:tcPr/>
                </a:tc>
                <a:tc>
                  <a:txBody>
                    <a:bodyPr/>
                    <a:lstStyle/>
                    <a:p>
                      <a:r>
                        <a:rPr sz="1400"/>
                        <a:t>13.2</a:t>
                      </a:r>
                    </a:p>
                  </a:txBody>
                  <a:tcPr/>
                </a:tc>
              </a:tr>
              <a:tr h="313493">
                <a:tc>
                  <a:txBody>
                    <a:bodyPr/>
                    <a:lstStyle/>
                    <a:p>
                      <a:r>
                        <a:rPr sz="1400" dirty="0"/>
                        <a:t>209.6</a:t>
                      </a:r>
                    </a:p>
                  </a:txBody>
                  <a:tcPr/>
                </a:tc>
                <a:tc>
                  <a:txBody>
                    <a:bodyPr/>
                    <a:lstStyle/>
                    <a:p>
                      <a:r>
                        <a:rPr sz="1400"/>
                        <a:t>4.8</a:t>
                      </a:r>
                    </a:p>
                  </a:txBody>
                  <a:tcPr/>
                </a:tc>
              </a:tr>
              <a:tr h="313493">
                <a:tc>
                  <a:txBody>
                    <a:bodyPr/>
                    <a:lstStyle/>
                    <a:p>
                      <a:r>
                        <a:rPr sz="1400" dirty="0"/>
                        <a:t>147.3</a:t>
                      </a:r>
                    </a:p>
                  </a:txBody>
                  <a:tcPr/>
                </a:tc>
                <a:tc>
                  <a:txBody>
                    <a:bodyPr/>
                    <a:lstStyle/>
                    <a:p>
                      <a:r>
                        <a:rPr sz="1400" dirty="0"/>
                        <a:t>10.6</a:t>
                      </a:r>
                    </a:p>
                  </a:txBody>
                  <a:tcPr/>
                </a:tc>
              </a:tr>
              <a:tr h="313493">
                <a:tc>
                  <a:txBody>
                    <a:bodyPr/>
                    <a:lstStyle/>
                    <a:p>
                      <a:r>
                        <a:rPr sz="1400" dirty="0"/>
                        <a:t>139.2</a:t>
                      </a:r>
                    </a:p>
                  </a:txBody>
                  <a:tcPr/>
                </a:tc>
                <a:tc>
                  <a:txBody>
                    <a:bodyPr/>
                    <a:lstStyle/>
                    <a:p>
                      <a:r>
                        <a:rPr sz="1400" dirty="0"/>
                        <a:t>8.6</a:t>
                      </a:r>
                    </a:p>
                  </a:txBody>
                  <a:tcPr/>
                </a:tc>
              </a:tr>
              <a:tr h="313493">
                <a:tc>
                  <a:txBody>
                    <a:bodyPr/>
                    <a:lstStyle/>
                    <a:p>
                      <a:r>
                        <a:rPr sz="1400" dirty="0"/>
                        <a:t>109.8</a:t>
                      </a:r>
                    </a:p>
                  </a:txBody>
                  <a:tcPr/>
                </a:tc>
                <a:tc>
                  <a:txBody>
                    <a:bodyPr/>
                    <a:lstStyle/>
                    <a:p>
                      <a:r>
                        <a:rPr sz="1400" dirty="0"/>
                        <a:t>17.4</a:t>
                      </a:r>
                    </a:p>
                  </a:txBody>
                  <a:tcPr/>
                </a:tc>
              </a:tr>
              <a:tr h="313493">
                <a:tc>
                  <a:txBody>
                    <a:bodyPr/>
                    <a:lstStyle/>
                    <a:p>
                      <a:r>
                        <a:rPr sz="1400" dirty="0"/>
                        <a:t>43.0</a:t>
                      </a:r>
                    </a:p>
                  </a:txBody>
                  <a:tcPr/>
                </a:tc>
                <a:tc>
                  <a:txBody>
                    <a:bodyPr/>
                    <a:lstStyle/>
                    <a:p>
                      <a:r>
                        <a:rPr sz="1400" dirty="0"/>
                        <a:t>9.2</a:t>
                      </a:r>
                    </a:p>
                  </a:txBody>
                  <a:tcPr/>
                </a:tc>
              </a:tr>
              <a:tr h="313493">
                <a:tc>
                  <a:txBody>
                    <a:bodyPr/>
                    <a:lstStyle/>
                    <a:p>
                      <a:r>
                        <a:rPr sz="1400" dirty="0"/>
                        <a:t>73.4</a:t>
                      </a:r>
                    </a:p>
                  </a:txBody>
                  <a:tcPr/>
                </a:tc>
                <a:tc>
                  <a:txBody>
                    <a:bodyPr/>
                    <a:lstStyle/>
                    <a:p>
                      <a:r>
                        <a:rPr sz="1400" dirty="0"/>
                        <a:t>9.7</a:t>
                      </a:r>
                    </a:p>
                  </a:txBody>
                  <a:tcPr/>
                </a:tc>
              </a:tr>
              <a:tr h="313493">
                <a:tc>
                  <a:txBody>
                    <a:bodyPr/>
                    <a:lstStyle/>
                    <a:p>
                      <a:r>
                        <a:rPr sz="1400" dirty="0"/>
                        <a:t>262.7</a:t>
                      </a:r>
                    </a:p>
                  </a:txBody>
                  <a:tcPr/>
                </a:tc>
                <a:tc>
                  <a:txBody>
                    <a:bodyPr/>
                    <a:lstStyle/>
                    <a:p>
                      <a:r>
                        <a:rPr sz="1400" dirty="0"/>
                        <a:t>19.0</a:t>
                      </a:r>
                    </a:p>
                  </a:txBody>
                  <a:tcPr/>
                </a:tc>
              </a:tr>
              <a:tr h="313493">
                <a:tc>
                  <a:txBody>
                    <a:bodyPr/>
                    <a:lstStyle/>
                    <a:p>
                      <a:r>
                        <a:rPr sz="1400" dirty="0"/>
                        <a:t>28.6</a:t>
                      </a:r>
                    </a:p>
                  </a:txBody>
                  <a:tcPr/>
                </a:tc>
                <a:tc>
                  <a:txBody>
                    <a:bodyPr/>
                    <a:lstStyle/>
                    <a:p>
                      <a:r>
                        <a:rPr sz="1400"/>
                        <a:t>22.4</a:t>
                      </a:r>
                    </a:p>
                  </a:txBody>
                  <a:tcPr/>
                </a:tc>
              </a:tr>
              <a:tr h="313493">
                <a:tc>
                  <a:txBody>
                    <a:bodyPr/>
                    <a:lstStyle/>
                    <a:p>
                      <a:r>
                        <a:rPr sz="1400" dirty="0"/>
                        <a:t>135.2</a:t>
                      </a:r>
                    </a:p>
                  </a:txBody>
                  <a:tcPr/>
                </a:tc>
                <a:tc>
                  <a:txBody>
                    <a:bodyPr/>
                    <a:lstStyle/>
                    <a:p>
                      <a:r>
                        <a:rPr sz="1400"/>
                        <a:t>12.5</a:t>
                      </a:r>
                    </a:p>
                  </a:txBody>
                  <a:tcPr/>
                </a:tc>
              </a:tr>
              <a:tr h="313493">
                <a:tc>
                  <a:txBody>
                    <a:bodyPr/>
                    <a:lstStyle/>
                    <a:p>
                      <a:r>
                        <a:rPr sz="1400" dirty="0"/>
                        <a:t>240.1</a:t>
                      </a:r>
                    </a:p>
                  </a:txBody>
                  <a:tcPr/>
                </a:tc>
                <a:tc>
                  <a:txBody>
                    <a:bodyPr/>
                    <a:lstStyle/>
                    <a:p>
                      <a:r>
                        <a:rPr sz="1400" dirty="0"/>
                        <a:t>24.4</a:t>
                      </a:r>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55194913"/>
              </p:ext>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50.0</a:t>
                      </a:r>
                    </a:p>
                  </a:txBody>
                  <a:tcPr/>
                </a:tc>
                <a:tc>
                  <a:txBody>
                    <a:bodyPr/>
                    <a:lstStyle/>
                    <a:p>
                      <a:r>
                        <a:rPr sz="1400"/>
                        <a:t>22.1</a:t>
                      </a:r>
                    </a:p>
                  </a:txBody>
                  <a:tcPr/>
                </a:tc>
              </a:tr>
              <a:tr h="313493">
                <a:tc>
                  <a:txBody>
                    <a:bodyPr/>
                    <a:lstStyle/>
                    <a:p>
                      <a:r>
                        <a:rPr sz="1400" dirty="0"/>
                        <a:t>184.9</a:t>
                      </a:r>
                    </a:p>
                  </a:txBody>
                  <a:tcPr/>
                </a:tc>
                <a:tc>
                  <a:txBody>
                    <a:bodyPr/>
                    <a:lstStyle/>
                    <a:p>
                      <a:r>
                        <a:rPr sz="1400" dirty="0"/>
                        <a:t>10.4</a:t>
                      </a:r>
                    </a:p>
                  </a:txBody>
                  <a:tcPr/>
                </a:tc>
              </a:tr>
              <a:tr h="313493">
                <a:tc>
                  <a:txBody>
                    <a:bodyPr/>
                    <a:lstStyle/>
                    <a:p>
                      <a:r>
                        <a:rPr sz="1400"/>
                        <a:t>11.7</a:t>
                      </a:r>
                    </a:p>
                  </a:txBody>
                  <a:tcPr/>
                </a:tc>
                <a:tc>
                  <a:txBody>
                    <a:bodyPr/>
                    <a:lstStyle/>
                    <a:p>
                      <a:r>
                        <a:rPr sz="1400"/>
                        <a:t>9.3</a:t>
                      </a:r>
                    </a:p>
                  </a:txBody>
                  <a:tcPr/>
                </a:tc>
              </a:tr>
              <a:tr h="313493">
                <a:tc>
                  <a:txBody>
                    <a:bodyPr/>
                    <a:lstStyle/>
                    <a:p>
                      <a:r>
                        <a:rPr sz="1400" dirty="0"/>
                        <a:t>219.8</a:t>
                      </a:r>
                    </a:p>
                  </a:txBody>
                  <a:tcPr/>
                </a:tc>
                <a:tc>
                  <a:txBody>
                    <a:bodyPr/>
                    <a:lstStyle/>
                    <a:p>
                      <a:r>
                        <a:rPr sz="1400"/>
                        <a:t>18.5</a:t>
                      </a:r>
                    </a:p>
                  </a:txBody>
                  <a:tcPr/>
                </a:tc>
              </a:tr>
              <a:tr h="313493">
                <a:tc>
                  <a:txBody>
                    <a:bodyPr/>
                    <a:lstStyle/>
                    <a:p>
                      <a:r>
                        <a:rPr sz="1400"/>
                        <a:t>13.1</a:t>
                      </a:r>
                    </a:p>
                  </a:txBody>
                  <a:tcPr/>
                </a:tc>
                <a:tc>
                  <a:txBody>
                    <a:bodyPr/>
                    <a:lstStyle/>
                    <a:p>
                      <a:r>
                        <a:rPr sz="1400"/>
                        <a:t>12.9</a:t>
                      </a:r>
                    </a:p>
                  </a:txBody>
                  <a:tcPr/>
                </a:tc>
              </a:tr>
              <a:tr h="313493">
                <a:tc>
                  <a:txBody>
                    <a:bodyPr/>
                    <a:lstStyle/>
                    <a:p>
                      <a:r>
                        <a:rPr sz="1400" dirty="0"/>
                        <a:t>248.8</a:t>
                      </a:r>
                    </a:p>
                  </a:txBody>
                  <a:tcPr/>
                </a:tc>
                <a:tc>
                  <a:txBody>
                    <a:bodyPr/>
                    <a:lstStyle/>
                    <a:p>
                      <a:r>
                        <a:rPr sz="1400"/>
                        <a:t>7.2</a:t>
                      </a:r>
                    </a:p>
                  </a:txBody>
                  <a:tcPr/>
                </a:tc>
              </a:tr>
              <a:tr h="313493">
                <a:tc>
                  <a:txBody>
                    <a:bodyPr/>
                    <a:lstStyle/>
                    <a:p>
                      <a:r>
                        <a:rPr sz="1400" dirty="0"/>
                        <a:t>76.4</a:t>
                      </a:r>
                    </a:p>
                  </a:txBody>
                  <a:tcPr/>
                </a:tc>
                <a:tc>
                  <a:txBody>
                    <a:bodyPr/>
                    <a:lstStyle/>
                    <a:p>
                      <a:r>
                        <a:rPr sz="1400" dirty="0"/>
                        <a:t>11.8</a:t>
                      </a:r>
                    </a:p>
                  </a:txBody>
                  <a:tcPr/>
                </a:tc>
              </a:tr>
              <a:tr h="313493">
                <a:tc>
                  <a:txBody>
                    <a:bodyPr/>
                    <a:lstStyle/>
                    <a:p>
                      <a:r>
                        <a:rPr sz="1400"/>
                        <a:t>197.6</a:t>
                      </a:r>
                    </a:p>
                  </a:txBody>
                  <a:tcPr/>
                </a:tc>
                <a:tc>
                  <a:txBody>
                    <a:bodyPr/>
                    <a:lstStyle/>
                    <a:p>
                      <a:r>
                        <a:rPr sz="1400"/>
                        <a:t>13.2</a:t>
                      </a:r>
                    </a:p>
                  </a:txBody>
                  <a:tcPr/>
                </a:tc>
              </a:tr>
              <a:tr h="313493">
                <a:tc>
                  <a:txBody>
                    <a:bodyPr/>
                    <a:lstStyle/>
                    <a:p>
                      <a:r>
                        <a:rPr sz="1400"/>
                        <a:t>195.4</a:t>
                      </a:r>
                    </a:p>
                  </a:txBody>
                  <a:tcPr/>
                </a:tc>
                <a:tc>
                  <a:txBody>
                    <a:bodyPr/>
                    <a:lstStyle/>
                    <a:p>
                      <a:r>
                        <a:rPr sz="1400"/>
                        <a:t>4.8</a:t>
                      </a:r>
                    </a:p>
                  </a:txBody>
                  <a:tcPr/>
                </a:tc>
              </a:tr>
              <a:tr h="313493">
                <a:tc>
                  <a:txBody>
                    <a:bodyPr/>
                    <a:lstStyle/>
                    <a:p>
                      <a:r>
                        <a:rPr sz="1400"/>
                        <a:t>75.5</a:t>
                      </a:r>
                    </a:p>
                  </a:txBody>
                  <a:tcPr/>
                </a:tc>
                <a:tc>
                  <a:txBody>
                    <a:bodyPr/>
                    <a:lstStyle/>
                    <a:p>
                      <a:r>
                        <a:rPr sz="1400" dirty="0"/>
                        <a:t>10.6</a:t>
                      </a:r>
                    </a:p>
                  </a:txBody>
                  <a:tcPr/>
                </a:tc>
              </a:tr>
              <a:tr h="313493">
                <a:tc>
                  <a:txBody>
                    <a:bodyPr/>
                    <a:lstStyle/>
                    <a:p>
                      <a:r>
                        <a:rPr sz="1400" dirty="0"/>
                        <a:t>238.2</a:t>
                      </a:r>
                    </a:p>
                  </a:txBody>
                  <a:tcPr/>
                </a:tc>
                <a:tc>
                  <a:txBody>
                    <a:bodyPr/>
                    <a:lstStyle/>
                    <a:p>
                      <a:r>
                        <a:rPr sz="1400" dirty="0"/>
                        <a:t>8.6</a:t>
                      </a:r>
                    </a:p>
                  </a:txBody>
                  <a:tcPr/>
                </a:tc>
              </a:tr>
              <a:tr h="313493">
                <a:tc>
                  <a:txBody>
                    <a:bodyPr/>
                    <a:lstStyle/>
                    <a:p>
                      <a:r>
                        <a:rPr sz="1400" dirty="0"/>
                        <a:t>222.4</a:t>
                      </a:r>
                    </a:p>
                  </a:txBody>
                  <a:tcPr/>
                </a:tc>
                <a:tc>
                  <a:txBody>
                    <a:bodyPr/>
                    <a:lstStyle/>
                    <a:p>
                      <a:r>
                        <a:rPr sz="1400" dirty="0"/>
                        <a:t>17.4</a:t>
                      </a:r>
                    </a:p>
                  </a:txBody>
                  <a:tcPr/>
                </a:tc>
              </a:tr>
              <a:tr h="313493">
                <a:tc>
                  <a:txBody>
                    <a:bodyPr/>
                    <a:lstStyle/>
                    <a:p>
                      <a:r>
                        <a:rPr sz="1400" dirty="0"/>
                        <a:t>171.3</a:t>
                      </a:r>
                    </a:p>
                  </a:txBody>
                  <a:tcPr/>
                </a:tc>
                <a:tc>
                  <a:txBody>
                    <a:bodyPr/>
                    <a:lstStyle/>
                    <a:p>
                      <a:r>
                        <a:rPr sz="1400" dirty="0"/>
                        <a:t>9.2</a:t>
                      </a:r>
                    </a:p>
                  </a:txBody>
                  <a:tcPr/>
                </a:tc>
              </a:tr>
              <a:tr h="313493">
                <a:tc>
                  <a:txBody>
                    <a:bodyPr/>
                    <a:lstStyle/>
                    <a:p>
                      <a:r>
                        <a:rPr sz="1400" dirty="0"/>
                        <a:t>184.9</a:t>
                      </a:r>
                    </a:p>
                  </a:txBody>
                  <a:tcPr/>
                </a:tc>
                <a:tc>
                  <a:txBody>
                    <a:bodyPr/>
                    <a:lstStyle/>
                    <a:p>
                      <a:r>
                        <a:rPr sz="1400" dirty="0"/>
                        <a:t>9.7</a:t>
                      </a:r>
                    </a:p>
                  </a:txBody>
                  <a:tcPr/>
                </a:tc>
              </a:tr>
              <a:tr h="313493">
                <a:tc>
                  <a:txBody>
                    <a:bodyPr/>
                    <a:lstStyle/>
                    <a:p>
                      <a:r>
                        <a:rPr sz="1400" dirty="0"/>
                        <a:t>193.2</a:t>
                      </a:r>
                    </a:p>
                  </a:txBody>
                  <a:tcPr/>
                </a:tc>
                <a:tc>
                  <a:txBody>
                    <a:bodyPr/>
                    <a:lstStyle/>
                    <a:p>
                      <a:r>
                        <a:rPr sz="1400" dirty="0"/>
                        <a:t>19.0</a:t>
                      </a:r>
                    </a:p>
                  </a:txBody>
                  <a:tcPr/>
                </a:tc>
              </a:tr>
              <a:tr h="313493">
                <a:tc>
                  <a:txBody>
                    <a:bodyPr/>
                    <a:lstStyle/>
                    <a:p>
                      <a:r>
                        <a:rPr sz="1400" dirty="0"/>
                        <a:t>131.7</a:t>
                      </a:r>
                    </a:p>
                  </a:txBody>
                  <a:tcPr/>
                </a:tc>
                <a:tc>
                  <a:txBody>
                    <a:bodyPr/>
                    <a:lstStyle/>
                    <a:p>
                      <a:r>
                        <a:rPr sz="1400"/>
                        <a:t>22.4</a:t>
                      </a:r>
                    </a:p>
                  </a:txBody>
                  <a:tcPr/>
                </a:tc>
              </a:tr>
              <a:tr h="313493">
                <a:tc>
                  <a:txBody>
                    <a:bodyPr/>
                    <a:lstStyle/>
                    <a:p>
                      <a:r>
                        <a:rPr sz="1400" dirty="0"/>
                        <a:t>116.0</a:t>
                      </a:r>
                    </a:p>
                  </a:txBody>
                  <a:tcPr/>
                </a:tc>
                <a:tc>
                  <a:txBody>
                    <a:bodyPr/>
                    <a:lstStyle/>
                    <a:p>
                      <a:r>
                        <a:rPr sz="1400"/>
                        <a:t>12.5</a:t>
                      </a:r>
                    </a:p>
                  </a:txBody>
                  <a:tcPr/>
                </a:tc>
              </a:tr>
              <a:tr h="313493">
                <a:tc>
                  <a:txBody>
                    <a:bodyPr/>
                    <a:lstStyle/>
                    <a:p>
                      <a:r>
                        <a:rPr sz="1400" dirty="0"/>
                        <a:t>166.8</a:t>
                      </a:r>
                    </a:p>
                  </a:txBody>
                  <a:tcPr/>
                </a:tc>
                <a:tc>
                  <a:txBody>
                    <a:bodyPr/>
                    <a:lstStyle/>
                    <a:p>
                      <a:r>
                        <a:rPr sz="1400" dirty="0"/>
                        <a:t>24.4</a:t>
                      </a:r>
                    </a:p>
                  </a:txBody>
                  <a:tcPr/>
                </a:tc>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smtClean="0">
                <a:latin typeface="Karla" charset="0"/>
                <a:ea typeface="Karla" charset="0"/>
                <a:cs typeface="Karla" charset="0"/>
              </a:rPr>
              <a:t>Random </a:t>
            </a:r>
            <a:r>
              <a:rPr lang="en-US" sz="2800" u="sng" dirty="0">
                <a:latin typeface="Karla" charset="0"/>
                <a:ea typeface="Karla" charset="0"/>
                <a:cs typeface="Karla" charset="0"/>
              </a:rPr>
              <a:t>sampling of the </a:t>
            </a:r>
            <a:r>
              <a:rPr lang="en-US" sz="2800" u="sng" dirty="0" smtClean="0">
                <a:latin typeface="Karla" charset="0"/>
                <a:ea typeface="Karla" charset="0"/>
                <a:cs typeface="Karla" charset="0"/>
              </a:rPr>
              <a:t>data</a:t>
            </a:r>
            <a:endParaRPr lang="en-US" sz="2800" dirty="0" smtClean="0">
              <a:latin typeface="Karla" charset="0"/>
              <a:ea typeface="Karla" charset="0"/>
              <a:cs typeface="Karla" charset="0"/>
            </a:endParaRPr>
          </a:p>
          <a:p>
            <a:r>
              <a:rPr lang="en-US" sz="2800" dirty="0">
                <a:latin typeface="Karla" charset="0"/>
                <a:ea typeface="Karla" charset="0"/>
                <a:cs typeface="Karla" charset="0"/>
              </a:rPr>
              <a:t>	</a:t>
            </a:r>
            <a:r>
              <a:rPr lang="en-US" sz="2400" dirty="0" smtClean="0">
                <a:latin typeface="Karla" charset="0"/>
                <a:ea typeface="Karla" charset="0"/>
                <a:cs typeface="Karla" charset="0"/>
              </a:rPr>
              <a:t>Shuffle the values of the predictor variable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371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934" y="1600200"/>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10</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5748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304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ppt_x"/>
                                          </p:val>
                                        </p:tav>
                                        <p:tav tm="100000">
                                          <p:val>
                                            <p:strVal val="#ppt_x"/>
                                          </p:val>
                                        </p:tav>
                                      </p:tavLst>
                                    </p:anim>
                                    <p:anim calcmode="lin" valueType="num">
                                      <p:cBhvr additive="base">
                                        <p:cTn id="16" dur="2000" fill="hold"/>
                                        <p:tgtEl>
                                          <p:spTgt spid="13"/>
                                        </p:tgtEl>
                                        <p:attrNameLst>
                                          <p:attrName>ppt_y</p:attrName>
                                        </p:attrNameLst>
                                      </p:cBhvr>
                                      <p:tavLst>
                                        <p:tav tm="0">
                                          <p:val>
                                            <p:strVal val="1+#ppt_h/2"/>
                                          </p:val>
                                        </p:tav>
                                        <p:tav tm="100000">
                                          <p:val>
                                            <p:strVal val="#ppt_y"/>
                                          </p:val>
                                        </p:tav>
                                      </p:tavLst>
                                    </p:anim>
                                  </p:childTnLst>
                                </p:cTn>
                              </p:par>
                              <p:par>
                                <p:cTn id="17" presetID="2" presetClass="exit" presetSubtype="1" fill="hold" nodeType="withEffect">
                                  <p:stCondLst>
                                    <p:cond delay="0"/>
                                  </p:stCondLst>
                                  <p:childTnLst>
                                    <p:anim calcmode="lin" valueType="num">
                                      <p:cBhvr additive="base">
                                        <p:cTn id="18" dur="2000"/>
                                        <p:tgtEl>
                                          <p:spTgt spid="10"/>
                                        </p:tgtEl>
                                        <p:attrNameLst>
                                          <p:attrName>ppt_x</p:attrName>
                                        </p:attrNameLst>
                                      </p:cBhvr>
                                      <p:tavLst>
                                        <p:tav tm="0">
                                          <p:val>
                                            <p:strVal val="ppt_x"/>
                                          </p:val>
                                        </p:tav>
                                        <p:tav tm="100000">
                                          <p:val>
                                            <p:strVal val="ppt_x"/>
                                          </p:val>
                                        </p:tav>
                                      </p:tavLst>
                                    </p:anim>
                                    <p:anim calcmode="lin" valueType="num">
                                      <p:cBhvr additive="base">
                                        <p:cTn id="19" dur="2000"/>
                                        <p:tgtEl>
                                          <p:spTgt spid="10"/>
                                        </p:tgtEl>
                                        <p:attrNameLst>
                                          <p:attrName>ppt_y</p:attrName>
                                        </p:attrNameLst>
                                      </p:cBhvr>
                                      <p:tavLst>
                                        <p:tav tm="0">
                                          <p:val>
                                            <p:strVal val="ppt_y"/>
                                          </p:val>
                                        </p:tav>
                                        <p:tav tm="100000">
                                          <p:val>
                                            <p:strVal val="0-ppt_h/2"/>
                                          </p:val>
                                        </p:tav>
                                      </p:tavLst>
                                    </p:anim>
                                    <p:set>
                                      <p:cBhvr>
                                        <p:cTn id="20" dur="1" fill="hold">
                                          <p:stCondLst>
                                            <p:cond delay="1999"/>
                                          </p:stCondLst>
                                        </p:cTn>
                                        <p:tgtEl>
                                          <p:spTgt spid="10"/>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2000"/>
                                        <p:tgtEl>
                                          <p:spTgt spid="14"/>
                                        </p:tgtEl>
                                        <p:attrNameLst>
                                          <p:attrName>ppt_x</p:attrName>
                                        </p:attrNameLst>
                                      </p:cBhvr>
                                      <p:tavLst>
                                        <p:tav tm="0">
                                          <p:val>
                                            <p:strVal val="ppt_x"/>
                                          </p:val>
                                        </p:tav>
                                        <p:tav tm="100000">
                                          <p:val>
                                            <p:strVal val="ppt_x"/>
                                          </p:val>
                                        </p:tav>
                                      </p:tavLst>
                                    </p:anim>
                                    <p:anim calcmode="lin" valueType="num">
                                      <p:cBhvr additive="base">
                                        <p:cTn id="23" dur="2000"/>
                                        <p:tgtEl>
                                          <p:spTgt spid="14"/>
                                        </p:tgtEl>
                                        <p:attrNameLst>
                                          <p:attrName>ppt_y</p:attrName>
                                        </p:attrNameLst>
                                      </p:cBhvr>
                                      <p:tavLst>
                                        <p:tav tm="0">
                                          <p:val>
                                            <p:strVal val="ppt_y"/>
                                          </p:val>
                                        </p:tav>
                                        <p:tav tm="100000">
                                          <p:val>
                                            <p:strVal val="0-ppt_h/2"/>
                                          </p:val>
                                        </p:tav>
                                      </p:tavLst>
                                    </p:anim>
                                    <p:set>
                                      <p:cBhvr>
                                        <p:cTn id="24" dur="1" fill="hold">
                                          <p:stCondLst>
                                            <p:cond delay="1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Translate this to Kevin’s language. Let’s look at the distance </a:t>
                </a:r>
                <a:r>
                  <a:rPr lang="en-US" sz="2400" dirty="0" smtClean="0">
                    <a:latin typeface="Karla" charset="0"/>
                    <a:ea typeface="Karla" charset="0"/>
                    <a:cs typeface="Karla" charset="0"/>
                  </a:rPr>
                  <a:t>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pic>
        <p:nvPicPr>
          <p:cNvPr id="12" name="Picture 11"/>
          <p:cNvPicPr>
            <a:picLocks noChangeAspect="1"/>
          </p:cNvPicPr>
          <p:nvPr/>
        </p:nvPicPr>
        <p:blipFill>
          <a:blip r:embed="rId7"/>
          <a:stretch>
            <a:fillRect/>
          </a:stretch>
        </p:blipFill>
        <p:spPr>
          <a:xfrm>
            <a:off x="9446913" y="3088348"/>
            <a:ext cx="1849120" cy="1005840"/>
          </a:xfrm>
          <a:prstGeom prst="rect">
            <a:avLst/>
          </a:prstGeom>
        </p:spPr>
      </p:pic>
    </p:spTree>
    <p:extLst>
      <p:ext uri="{BB962C8B-B14F-4D97-AF65-F5344CB8AC3E}">
        <p14:creationId xmlns:p14="http://schemas.microsoft.com/office/powerpoint/2010/main" val="1910348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454323" y="1263874"/>
                <a:ext cx="7024650" cy="4635051"/>
              </a:xfrm>
              <a:prstGeom prst="rect">
                <a:avLst/>
              </a:prstGeom>
              <a:noFill/>
            </p:spPr>
            <p:txBody>
              <a:bodyPr wrap="square" rtlCol="0">
                <a:spAutoFit/>
              </a:bodyPr>
              <a:lstStyle/>
              <a:p>
                <a:r>
                  <a:rPr lang="en-US" sz="2200" dirty="0" smtClean="0">
                    <a:solidFill>
                      <a:schemeClr val="tx1">
                        <a:lumMod val="75000"/>
                        <a:lumOff val="25000"/>
                      </a:schemeClr>
                    </a:solidFill>
                    <a:latin typeface="Karla" charset="0"/>
                    <a:ea typeface="Karla" charset="0"/>
                    <a:cs typeface="Karla" charset="0"/>
                  </a:rPr>
                  <a:t>And also evaluate how often a particular value of </a:t>
                </a:r>
                <a:r>
                  <a:rPr lang="en-US" sz="2200" i="1" dirty="0" smtClean="0">
                    <a:solidFill>
                      <a:schemeClr val="tx1">
                        <a:lumMod val="75000"/>
                        <a:lumOff val="25000"/>
                      </a:schemeClr>
                    </a:solidFill>
                    <a:latin typeface="Karla" charset="0"/>
                    <a:ea typeface="Karla" charset="0"/>
                    <a:cs typeface="Karla" charset="0"/>
                  </a:rPr>
                  <a:t>t</a:t>
                </a:r>
                <a:r>
                  <a:rPr lang="en-US" sz="2200" dirty="0" smtClean="0">
                    <a:solidFill>
                      <a:schemeClr val="tx1">
                        <a:lumMod val="75000"/>
                        <a:lumOff val="25000"/>
                      </a:schemeClr>
                    </a:solidFill>
                    <a:latin typeface="Karla" charset="0"/>
                    <a:ea typeface="Karla" charset="0"/>
                    <a:cs typeface="Karla" charset="0"/>
                  </a:rPr>
                  <a:t> can occur by accident (using the shuffled data)?</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smtClean="0">
                    <a:solidFill>
                      <a:schemeClr val="tx1">
                        <a:lumMod val="75000"/>
                        <a:lumOff val="25000"/>
                      </a:schemeClr>
                    </a:solidFill>
                    <a:latin typeface="Karla" charset="0"/>
                    <a:ea typeface="Karla" charset="0"/>
                    <a:cs typeface="Karla" charset="0"/>
                  </a:rPr>
                  <a:t>We expect </a:t>
                </a:r>
                <a:r>
                  <a:rPr lang="en-US" sz="2200" dirty="0">
                    <a:solidFill>
                      <a:schemeClr val="tx1">
                        <a:lumMod val="75000"/>
                        <a:lumOff val="25000"/>
                      </a:schemeClr>
                    </a:solidFill>
                    <a:latin typeface="Karla" charset="0"/>
                    <a:ea typeface="Karla" charset="0"/>
                    <a:cs typeface="Karla" charset="0"/>
                  </a:rPr>
                  <a:t>that </a:t>
                </a:r>
                <a:r>
                  <a:rPr lang="en-US" sz="2200" i="1" dirty="0" smtClean="0">
                    <a:solidFill>
                      <a:schemeClr val="tx1">
                        <a:lumMod val="75000"/>
                        <a:lumOff val="25000"/>
                      </a:schemeClr>
                    </a:solidFill>
                    <a:latin typeface="Karla" charset="0"/>
                    <a:ea typeface="Karla" charset="0"/>
                    <a:cs typeface="Karla" charset="0"/>
                  </a:rPr>
                  <a:t>t </a:t>
                </a:r>
                <a:r>
                  <a:rPr lang="en-US" sz="2200" dirty="0" smtClean="0">
                    <a:solidFill>
                      <a:schemeClr val="tx1">
                        <a:lumMod val="75000"/>
                        <a:lumOff val="25000"/>
                      </a:schemeClr>
                    </a:solidFill>
                    <a:latin typeface="Karla" charset="0"/>
                    <a:ea typeface="Karla" charset="0"/>
                    <a:cs typeface="Karla" charset="0"/>
                  </a:rPr>
                  <a:t>will </a:t>
                </a:r>
                <a:r>
                  <a:rPr lang="en-US" sz="2200" dirty="0">
                    <a:solidFill>
                      <a:schemeClr val="tx1">
                        <a:lumMod val="75000"/>
                        <a:lumOff val="25000"/>
                      </a:schemeClr>
                    </a:solidFill>
                    <a:latin typeface="Karla" charset="0"/>
                    <a:ea typeface="Karla" charset="0"/>
                    <a:cs typeface="Karla" charset="0"/>
                  </a:rPr>
                  <a:t>have a </a:t>
                </a:r>
                <a:r>
                  <a:rPr lang="en-US" sz="2200" i="1" dirty="0">
                    <a:solidFill>
                      <a:schemeClr val="tx1">
                        <a:lumMod val="75000"/>
                        <a:lumOff val="25000"/>
                      </a:schemeClr>
                    </a:solidFill>
                    <a:latin typeface="Karla" charset="0"/>
                    <a:ea typeface="Karla" charset="0"/>
                    <a:cs typeface="Karla" charset="0"/>
                  </a:rPr>
                  <a:t>t-distribution </a:t>
                </a:r>
                <a:r>
                  <a:rPr lang="en-US" sz="2200" i="1" dirty="0">
                    <a:solidFill>
                      <a:schemeClr val="tx1">
                        <a:lumMod val="75000"/>
                        <a:lumOff val="25000"/>
                      </a:schemeClr>
                    </a:solidFill>
                    <a:latin typeface="Karla" charset="0"/>
                    <a:ea typeface="Karla" charset="0"/>
                    <a:cs typeface="Karla" charset="0"/>
                  </a:rPr>
                  <a:t>with </a:t>
                </a:r>
                <a:r>
                  <a:rPr lang="en-US" sz="2200" i="1" dirty="0">
                    <a:solidFill>
                      <a:schemeClr val="tx1">
                        <a:lumMod val="75000"/>
                        <a:lumOff val="25000"/>
                      </a:schemeClr>
                    </a:solidFill>
                    <a:latin typeface="Karla" charset="0"/>
                    <a:ea typeface="Karla" charset="0"/>
                    <a:cs typeface="Karla" charset="0"/>
                  </a:rPr>
                  <a:t>n-2 </a:t>
                </a:r>
                <a:r>
                  <a:rPr lang="en-US" sz="2200" i="1" dirty="0">
                    <a:solidFill>
                      <a:schemeClr val="tx1">
                        <a:lumMod val="75000"/>
                        <a:lumOff val="25000"/>
                      </a:schemeClr>
                    </a:solidFill>
                    <a:latin typeface="Karla" charset="0"/>
                    <a:ea typeface="Karla" charset="0"/>
                    <a:cs typeface="Karla" charset="0"/>
                  </a:rPr>
                  <a:t>degrees </a:t>
                </a:r>
                <a:r>
                  <a:rPr lang="en-US" sz="2200" dirty="0">
                    <a:solidFill>
                      <a:schemeClr val="tx1">
                        <a:lumMod val="75000"/>
                        <a:lumOff val="25000"/>
                      </a:schemeClr>
                    </a:solidFill>
                    <a:latin typeface="Karla" charset="0"/>
                    <a:ea typeface="Karla" charset="0"/>
                    <a:cs typeface="Karla" charset="0"/>
                  </a:rPr>
                  <a:t>of freedom. </a:t>
                </a:r>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a:solidFill>
                      <a:schemeClr val="tx1">
                        <a:lumMod val="75000"/>
                        <a:lumOff val="25000"/>
                      </a:schemeClr>
                    </a:solidFill>
                    <a:latin typeface="Karla" charset="0"/>
                    <a:ea typeface="Karla" charset="0"/>
                    <a:cs typeface="Karla" charset="0"/>
                  </a:rPr>
                  <a:t>T</a:t>
                </a:r>
                <a:r>
                  <a:rPr lang="en-US" sz="2200" dirty="0">
                    <a:solidFill>
                      <a:schemeClr val="tx1">
                        <a:lumMod val="75000"/>
                        <a:lumOff val="25000"/>
                      </a:schemeClr>
                    </a:solidFill>
                    <a:latin typeface="Karla" charset="0"/>
                    <a:ea typeface="Karla" charset="0"/>
                    <a:cs typeface="Karla" charset="0"/>
                  </a:rPr>
                  <a:t>o </a:t>
                </a:r>
                <a:r>
                  <a:rPr lang="en-US" sz="2200" dirty="0" smtClean="0">
                    <a:solidFill>
                      <a:schemeClr val="tx1">
                        <a:lumMod val="75000"/>
                        <a:lumOff val="25000"/>
                      </a:schemeClr>
                    </a:solidFill>
                    <a:latin typeface="Karla" charset="0"/>
                    <a:ea typeface="Karla" charset="0"/>
                    <a:cs typeface="Karla" charset="0"/>
                  </a:rPr>
                  <a:t>compute </a:t>
                </a:r>
                <a:r>
                  <a:rPr lang="en-US" sz="2200" dirty="0">
                    <a:solidFill>
                      <a:schemeClr val="tx1">
                        <a:lumMod val="75000"/>
                        <a:lumOff val="25000"/>
                      </a:schemeClr>
                    </a:solidFill>
                    <a:latin typeface="Karla" charset="0"/>
                    <a:ea typeface="Karla" charset="0"/>
                    <a:cs typeface="Karla" charset="0"/>
                  </a:rPr>
                  <a:t>the </a:t>
                </a:r>
                <a:r>
                  <a:rPr lang="en-US" sz="2200" dirty="0" smtClean="0">
                    <a:solidFill>
                      <a:schemeClr val="tx1">
                        <a:lumMod val="75000"/>
                        <a:lumOff val="25000"/>
                      </a:schemeClr>
                    </a:solidFill>
                    <a:latin typeface="Karla" charset="0"/>
                    <a:ea typeface="Karla" charset="0"/>
                    <a:cs typeface="Karla" charset="0"/>
                  </a:rPr>
                  <a:t>probability </a:t>
                </a:r>
                <a:r>
                  <a:rPr lang="en-US" sz="2200" dirty="0">
                    <a:solidFill>
                      <a:schemeClr val="tx1">
                        <a:lumMod val="75000"/>
                        <a:lumOff val="25000"/>
                      </a:schemeClr>
                    </a:solidFill>
                    <a:latin typeface="Karla" charset="0"/>
                    <a:ea typeface="Karla" charset="0"/>
                    <a:cs typeface="Karla" charset="0"/>
                  </a:rPr>
                  <a:t>of </a:t>
                </a:r>
                <a:r>
                  <a:rPr lang="en-US" sz="2200" dirty="0" smtClean="0">
                    <a:solidFill>
                      <a:schemeClr val="tx1">
                        <a:lumMod val="75000"/>
                        <a:lumOff val="25000"/>
                      </a:schemeClr>
                    </a:solidFill>
                    <a:latin typeface="Karla" charset="0"/>
                    <a:ea typeface="Karla" charset="0"/>
                    <a:cs typeface="Karla" charset="0"/>
                  </a:rPr>
                  <a:t>observing any value equal to </a:t>
                </a:r>
                <a:r>
                  <a:rPr lang="en-US" sz="22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200" i="1">
                        <a:solidFill>
                          <a:schemeClr val="tx1">
                            <a:lumMod val="75000"/>
                            <a:lumOff val="25000"/>
                          </a:schemeClr>
                        </a:solidFill>
                        <a:latin typeface="Karla" charset="0"/>
                        <a:ea typeface="Karla" charset="0"/>
                        <a:cs typeface="Karla" charset="0"/>
                      </a:rPr>
                      <m:t>|</m:t>
                    </m:r>
                    <m:r>
                      <a:rPr lang="en-US" sz="2200" i="1">
                        <a:solidFill>
                          <a:schemeClr val="tx1">
                            <a:lumMod val="75000"/>
                            <a:lumOff val="25000"/>
                          </a:schemeClr>
                        </a:solidFill>
                        <a:latin typeface="Karla" charset="0"/>
                        <a:ea typeface="Karla" charset="0"/>
                        <a:cs typeface="Karla" charset="0"/>
                      </a:rPr>
                      <m:t>𝑡</m:t>
                    </m:r>
                    <m:r>
                      <a:rPr lang="en-US" sz="2200" i="1">
                        <a:solidFill>
                          <a:schemeClr val="tx1">
                            <a:lumMod val="75000"/>
                            <a:lumOff val="25000"/>
                          </a:schemeClr>
                        </a:solidFill>
                        <a:latin typeface="Karla"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a:t>
                </a:r>
                <a:r>
                  <a:rPr lang="en-US" sz="2200" dirty="0">
                    <a:solidFill>
                      <a:schemeClr val="tx1">
                        <a:lumMod val="75000"/>
                        <a:lumOff val="25000"/>
                      </a:schemeClr>
                    </a:solidFill>
                    <a:latin typeface="Karla" charset="0"/>
                    <a:ea typeface="Karla" charset="0"/>
                    <a:cs typeface="Karla" charset="0"/>
                  </a:rPr>
                  <a:t>or </a:t>
                </a:r>
                <a:r>
                  <a:rPr lang="en-US" sz="2200" dirty="0" smtClean="0">
                    <a:solidFill>
                      <a:schemeClr val="tx1">
                        <a:lumMod val="75000"/>
                        <a:lumOff val="25000"/>
                      </a:schemeClr>
                    </a:solidFill>
                    <a:latin typeface="Karla" charset="0"/>
                    <a:ea typeface="Karla" charset="0"/>
                    <a:cs typeface="Karla" charset="0"/>
                  </a:rPr>
                  <a:t>larger, assuming  </a:t>
                </a:r>
                <a14:m>
                  <m:oMath xmlns:m="http://schemas.openxmlformats.org/officeDocument/2006/math">
                    <m:sSub>
                      <m:sSubPr>
                        <m:ctrlPr>
                          <a:rPr lang="en-US" sz="2200" i="1">
                            <a:solidFill>
                              <a:schemeClr val="tx1">
                                <a:lumMod val="75000"/>
                                <a:lumOff val="25000"/>
                              </a:schemeClr>
                            </a:solidFill>
                            <a:latin typeface="Karla" charset="0"/>
                            <a:ea typeface="Karla" charset="0"/>
                            <a:cs typeface="Karla" charset="0"/>
                          </a:rPr>
                        </m:ctrlPr>
                      </m:sSubPr>
                      <m:e>
                        <m:acc>
                          <m:accPr>
                            <m:chr m:val="̂"/>
                            <m:ctrlPr>
                              <a:rPr lang="en-US" sz="2200" i="1">
                                <a:solidFill>
                                  <a:schemeClr val="tx1">
                                    <a:lumMod val="75000"/>
                                    <a:lumOff val="25000"/>
                                  </a:schemeClr>
                                </a:solidFill>
                                <a:latin typeface="Karla" charset="0"/>
                                <a:ea typeface="Karla" charset="0"/>
                                <a:cs typeface="Karla" charset="0"/>
                              </a:rPr>
                            </m:ctrlPr>
                          </m:accPr>
                          <m:e>
                            <m:r>
                              <a:rPr lang="en-US" sz="2200" i="1">
                                <a:solidFill>
                                  <a:schemeClr val="tx1">
                                    <a:lumMod val="75000"/>
                                    <a:lumOff val="25000"/>
                                  </a:schemeClr>
                                </a:solidFill>
                                <a:latin typeface="Karla" charset="0"/>
                                <a:ea typeface="Karla" charset="0"/>
                                <a:cs typeface="Karla" charset="0"/>
                              </a:rPr>
                              <m:t>𝛽</m:t>
                            </m:r>
                          </m:e>
                        </m:acc>
                      </m:e>
                      <m:sub>
                        <m:r>
                          <a:rPr lang="en-US" sz="2200" i="1">
                            <a:solidFill>
                              <a:schemeClr val="tx1">
                                <a:lumMod val="75000"/>
                                <a:lumOff val="25000"/>
                              </a:schemeClr>
                            </a:solidFill>
                            <a:latin typeface="Karla" charset="0"/>
                            <a:ea typeface="Karla" charset="0"/>
                            <a:cs typeface="Karla" charset="0"/>
                          </a:rPr>
                          <m:t>1</m:t>
                        </m:r>
                      </m:sub>
                    </m:sSub>
                    <m:r>
                      <a:rPr lang="en-US" sz="2200" i="1">
                        <a:solidFill>
                          <a:schemeClr val="tx1">
                            <a:lumMod val="75000"/>
                            <a:lumOff val="25000"/>
                          </a:schemeClr>
                        </a:solidFill>
                        <a:latin typeface="Karla"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a:t>
                </a:r>
                <a:r>
                  <a:rPr lang="en-US" sz="2200" dirty="0">
                    <a:solidFill>
                      <a:schemeClr val="tx1">
                        <a:lumMod val="75000"/>
                        <a:lumOff val="25000"/>
                      </a:schemeClr>
                    </a:solidFill>
                    <a:latin typeface="Karla" charset="0"/>
                    <a:ea typeface="Karla" charset="0"/>
                    <a:cs typeface="Karla" charset="0"/>
                  </a:rPr>
                  <a:t>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endParaRPr lang="en-US" sz="2200" dirty="0">
                  <a:solidFill>
                    <a:schemeClr val="tx1">
                      <a:lumMod val="75000"/>
                      <a:lumOff val="25000"/>
                    </a:schemeClr>
                  </a:solidFill>
                  <a:latin typeface="Karla" charset="0"/>
                  <a:ea typeface="Karla" charset="0"/>
                  <a:cs typeface="Karla" charset="0"/>
                </a:endParaRPr>
              </a:p>
              <a:p>
                <a:pPr lvl="1">
                  <a:spcAft>
                    <a:spcPts val="1200"/>
                  </a:spcAft>
                </a:pPr>
                <a:r>
                  <a:rPr lang="en-US" sz="2200" i="1" dirty="0">
                    <a:solidFill>
                      <a:schemeClr val="tx1">
                        <a:lumMod val="75000"/>
                        <a:lumOff val="25000"/>
                      </a:schemeClr>
                    </a:solidFill>
                    <a:latin typeface="Karla" charset="0"/>
                    <a:ea typeface="Karla" charset="0"/>
                    <a:cs typeface="Karla" charset="0"/>
                  </a:rPr>
                  <a:t>a </a:t>
                </a:r>
                <a:r>
                  <a:rPr lang="en-US" sz="22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200" i="1" dirty="0">
                    <a:solidFill>
                      <a:schemeClr val="tx1">
                        <a:lumMod val="75000"/>
                        <a:lumOff val="25000"/>
                      </a:schemeClr>
                    </a:solidFill>
                    <a:latin typeface="Karla" charset="0"/>
                    <a:ea typeface="Karla" charset="0"/>
                    <a:cs typeface="Karla" charset="0"/>
                  </a:rPr>
                  <a:t>chance</a:t>
                </a:r>
              </a:p>
              <a:p>
                <a:r>
                  <a:rPr lang="en-US" sz="2200" dirty="0" smtClean="0">
                    <a:solidFill>
                      <a:schemeClr val="tx1">
                        <a:lumMod val="75000"/>
                        <a:lumOff val="25000"/>
                      </a:schemeClr>
                    </a:solidFill>
                    <a:latin typeface="Karla" charset="0"/>
                    <a:ea typeface="Karla" charset="0"/>
                    <a:cs typeface="Karla" charset="0"/>
                  </a:rPr>
                  <a:t> </a:t>
                </a:r>
                <a:endParaRPr lang="en-US" sz="2200" dirty="0" smtClean="0">
                  <a:solidFill>
                    <a:schemeClr val="tx1">
                      <a:lumMod val="75000"/>
                      <a:lumOff val="25000"/>
                    </a:schemeClr>
                  </a:solidFill>
                  <a:latin typeface="Karla" charset="0"/>
                  <a:ea typeface="Karla" charset="0"/>
                  <a:cs typeface="Karla"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454323" y="1263874"/>
                <a:ext cx="7024650" cy="4635051"/>
              </a:xfrm>
              <a:prstGeom prst="rect">
                <a:avLst/>
              </a:prstGeom>
              <a:blipFill rotWithShape="0">
                <a:blip r:embed="rId3"/>
                <a:stretch>
                  <a:fillRect l="-1128" t="-788"/>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57" y="1601237"/>
            <a:ext cx="5486400" cy="3657600"/>
          </a:xfrm>
          <a:prstGeom prst="rect">
            <a:avLst/>
          </a:prstGeom>
        </p:spPr>
      </p:pic>
    </p:spTree>
    <p:extLst>
      <p:ext uri="{BB962C8B-B14F-4D97-AF65-F5344CB8AC3E}">
        <p14:creationId xmlns:p14="http://schemas.microsoft.com/office/powerpoint/2010/main" val="214727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2" presetClass="exit" presetSubtype="1" fill="hold" nodeType="withEffect">
                                  <p:stCondLst>
                                    <p:cond delay="0"/>
                                  </p:stCondLst>
                                  <p:childTnLst>
                                    <p:anim calcmode="lin" valueType="num">
                                      <p:cBhvr additive="base">
                                        <p:cTn id="8" dur="2000"/>
                                        <p:tgtEl>
                                          <p:spTgt spid="13"/>
                                        </p:tgtEl>
                                        <p:attrNameLst>
                                          <p:attrName>ppt_x</p:attrName>
                                        </p:attrNameLst>
                                      </p:cBhvr>
                                      <p:tavLst>
                                        <p:tav tm="0">
                                          <p:val>
                                            <p:strVal val="ppt_x"/>
                                          </p:val>
                                        </p:tav>
                                        <p:tav tm="100000">
                                          <p:val>
                                            <p:strVal val="ppt_x"/>
                                          </p:val>
                                        </p:tav>
                                      </p:tavLst>
                                    </p:anim>
                                    <p:anim calcmode="lin" valueType="num">
                                      <p:cBhvr additive="base">
                                        <p:cTn id="9" dur="2000"/>
                                        <p:tgtEl>
                                          <p:spTgt spid="13"/>
                                        </p:tgtEl>
                                        <p:attrNameLst>
                                          <p:attrName>ppt_y</p:attrName>
                                        </p:attrNameLst>
                                      </p:cBhvr>
                                      <p:tavLst>
                                        <p:tav tm="0">
                                          <p:val>
                                            <p:strVal val="ppt_y"/>
                                          </p:val>
                                        </p:tav>
                                        <p:tav tm="100000">
                                          <p:val>
                                            <p:strVal val="0-ppt_h/2"/>
                                          </p:val>
                                        </p:tav>
                                      </p:tavLst>
                                    </p:anim>
                                    <p:set>
                                      <p:cBhvr>
                                        <p:cTn id="10"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Compute </a:t>
                </a:r>
                <a:r>
                  <a:rPr lang="en-US" sz="2400" dirty="0" smtClean="0"/>
                  <a:t>the </a:t>
                </a:r>
                <a:r>
                  <a:rPr lang="en-US" sz="2400" dirty="0"/>
                  <a:t>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59683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14054525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Compute the statistics </a:t>
                </a:r>
                <a:r>
                  <a:rPr lang="en-US" sz="2400" dirty="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the estimated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r>
                          <a:rPr lang="en-US" sz="2400" b="0" i="1" smtClean="0">
                            <a:solidFill>
                              <a:schemeClr val="tx1">
                                <a:lumMod val="75000"/>
                                <a:lumOff val="25000"/>
                              </a:schemeClr>
                            </a:solidFill>
                            <a:latin typeface="Cambria Math" charset="0"/>
                            <a:ea typeface="Cambria Math" charset="0"/>
                            <a:cs typeface="Cambria Math" charset="0"/>
                          </a:rPr>
                          <m:t>, </m:t>
                        </m:r>
                        <m:r>
                          <a:rPr lang="en-US" sz="2400" b="0" i="1" smtClean="0">
                            <a:solidFill>
                              <a:schemeClr val="tx1">
                                <a:lumMod val="75000"/>
                                <a:lumOff val="25000"/>
                              </a:schemeClr>
                            </a:solidFill>
                            <a:latin typeface="Cambria Math" charset="0"/>
                            <a:ea typeface="Cambria Math" charset="0"/>
                            <a:cs typeface="Cambria Math" charset="0"/>
                          </a:rPr>
                          <m:t>𝑆𝐸</m:t>
                        </m:r>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𝛽</m:t>
                        </m:r>
                        <m:r>
                          <a:rPr lang="en-US" sz="2400" b="0" i="1" smtClean="0">
                            <a:solidFill>
                              <a:schemeClr val="tx1">
                                <a:lumMod val="75000"/>
                                <a:lumOff val="25000"/>
                              </a:schemeClr>
                            </a:solidFill>
                            <a:latin typeface="Cambria Math" charset="0"/>
                            <a:ea typeface="Cambria Math" charset="0"/>
                            <a:cs typeface="Cambria Math" charset="0"/>
                          </a:rPr>
                          <m:t>)</m:t>
                        </m:r>
                      </m:e>
                      <m:sub/>
                    </m:sSub>
                  </m:oMath>
                </a14:m>
                <a:r>
                  <a:rPr lang="en-US" sz="2400" dirty="0" smtClean="0">
                    <a:solidFill>
                      <a:schemeClr val="tx1">
                        <a:lumMod val="75000"/>
                        <a:lumOff val="25000"/>
                      </a:schemeClr>
                    </a:solidFill>
                    <a:latin typeface="Karla" charset="0"/>
                    <a:ea typeface="Karla" charset="0"/>
                    <a:cs typeface="Karla" charset="0"/>
                  </a:rPr>
                  <a:t>we calculate the t-statistic.</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198217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7026194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a:t>
                </a:r>
                <a:r>
                  <a:rPr lang="en-US" sz="2400" dirty="0" smtClean="0"/>
                  <a:t>can determine the model.</a:t>
                </a:r>
                <a:endParaRPr lang="en-US" sz="2400"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Outline</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pPr>
                <a:r>
                  <a:rPr lang="en-US" sz="2000" b="1" dirty="0" smtClean="0"/>
                  <a:t>Simple Regression:</a:t>
                </a:r>
              </a:p>
              <a:p>
                <a:pPr marL="1085820" lvl="1" indent="-342900">
                  <a:spcBef>
                    <a:spcPts val="600"/>
                  </a:spcBef>
                  <a:buFont typeface="Arial" charset="0"/>
                  <a:buChar char="•"/>
                </a:pPr>
                <a:r>
                  <a:rPr lang="en-US" dirty="0"/>
                  <a:t>	</a:t>
                </a:r>
                <a:r>
                  <a:rPr lang="en-US" sz="2000" dirty="0" smtClean="0"/>
                  <a:t>Predictor variables Standard Errors</a:t>
                </a:r>
              </a:p>
              <a:p>
                <a:pPr marL="1085820" lvl="1" indent="-342900">
                  <a:spcBef>
                    <a:spcPts val="600"/>
                  </a:spcBef>
                  <a:buFont typeface="Arial" charset="0"/>
                  <a:buChar char="•"/>
                </a:pPr>
                <a:r>
                  <a:rPr lang="en-US" sz="2000" dirty="0" smtClean="0"/>
                  <a:t>	Evaluating </a:t>
                </a:r>
                <a:r>
                  <a:rPr lang="en-US" sz="2000" dirty="0"/>
                  <a:t>Significance of Predictors </a:t>
                </a:r>
                <a:endParaRPr lang="en-US" sz="2000" dirty="0"/>
              </a:p>
              <a:p>
                <a:pPr marL="1085820" lvl="1" indent="-342900">
                  <a:spcBef>
                    <a:spcPts val="600"/>
                  </a:spcBef>
                  <a:buFont typeface="Arial" charset="0"/>
                  <a:buChar char="•"/>
                </a:pPr>
                <a:r>
                  <a:rPr lang="en-US" sz="2000" dirty="0" smtClean="0"/>
                  <a:t>	Hypothesis Testing</a:t>
                </a:r>
                <a:endParaRPr lang="en-US" sz="2000" dirty="0" smtClean="0"/>
              </a:p>
              <a:p>
                <a:pPr marL="1085820" lvl="1" indent="-342900">
                  <a:spcBef>
                    <a:spcPts val="600"/>
                  </a:spcBef>
                  <a:buFont typeface="Arial" charset="0"/>
                  <a:buChar char="•"/>
                </a:pPr>
                <a:r>
                  <a:rPr lang="en-US" sz="2000" dirty="0" smtClean="0"/>
                  <a:t>	How </a:t>
                </a:r>
                <a:r>
                  <a:rPr lang="en-US" sz="2000" dirty="0"/>
                  <a:t>well </a:t>
                </a:r>
                <a:r>
                  <a:rPr lang="en-US" sz="2000" dirty="0" smtClean="0"/>
                  <a:t>do we </a:t>
                </a:r>
                <a:r>
                  <a:rPr lang="en-US" sz="2000" dirty="0"/>
                  <a:t>know </a:t>
                </a:r>
                <a14:m>
                  <m:oMath xmlns:m="http://schemas.openxmlformats.org/officeDocument/2006/math">
                    <m:acc>
                      <m:accPr>
                        <m:chr m:val="̂"/>
                        <m:ctrlPr>
                          <a:rPr lang="en-US" sz="2000" i="1">
                            <a:latin typeface="Cambria Math" charset="0"/>
                          </a:rPr>
                        </m:ctrlPr>
                      </m:accPr>
                      <m:e>
                        <m:r>
                          <a:rPr lang="en-US" sz="2000" b="0" i="1">
                            <a:latin typeface="Cambria Math" charset="0"/>
                          </a:rPr>
                          <m:t>𝑓</m:t>
                        </m:r>
                      </m:e>
                    </m:acc>
                  </m:oMath>
                </a14:m>
                <a:r>
                  <a:rPr lang="en-US" sz="2000" dirty="0" smtClean="0"/>
                  <a:t>?</a:t>
                </a:r>
              </a:p>
              <a:p>
                <a:pPr marL="1085820" lvl="1" indent="-342900">
                  <a:spcBef>
                    <a:spcPts val="600"/>
                  </a:spcBef>
                  <a:buFont typeface="Arial" charset="0"/>
                  <a:buChar char="•"/>
                </a:pPr>
                <a:r>
                  <a:rPr lang="en-US" sz="2000" dirty="0" smtClean="0"/>
                  <a:t>	How well do we know </a:t>
                </a:r>
                <a14:m>
                  <m:oMath xmlns:m="http://schemas.openxmlformats.org/officeDocument/2006/math">
                    <m:acc>
                      <m:accPr>
                        <m:chr m:val="̂"/>
                        <m:ctrlPr>
                          <a:rPr lang="en-US" sz="2000" i="1">
                            <a:latin typeface="Cambria Math" charset="0"/>
                          </a:rPr>
                        </m:ctrlPr>
                      </m:accPr>
                      <m:e>
                        <m:r>
                          <a:rPr lang="en-US" sz="2000" b="0" i="1" smtClean="0">
                            <a:latin typeface="Cambria Math" charset="0"/>
                          </a:rPr>
                          <m:t>𝑦</m:t>
                        </m:r>
                      </m:e>
                    </m:acc>
                  </m:oMath>
                </a14:m>
                <a:r>
                  <a:rPr lang="en-US" sz="2000" dirty="0"/>
                  <a:t>?</a:t>
                </a:r>
                <a:endParaRPr lang="en-US" sz="2000" dirty="0" smtClean="0"/>
              </a:p>
              <a:p>
                <a:pPr>
                  <a:spcBef>
                    <a:spcPts val="600"/>
                  </a:spcBef>
                </a:pPr>
                <a:endParaRPr lang="en-US" sz="2000" dirty="0" smtClean="0"/>
              </a:p>
              <a:p>
                <a:pPr>
                  <a:spcBef>
                    <a:spcPts val="0"/>
                  </a:spcBef>
                  <a:spcAft>
                    <a:spcPts val="1200"/>
                  </a:spcAft>
                </a:pPr>
                <a:r>
                  <a:rPr lang="en-US" sz="2000" b="1" dirty="0"/>
                  <a:t>Multiple Linear </a:t>
                </a:r>
                <a:r>
                  <a:rPr lang="en-US" sz="2000" b="1" dirty="0" smtClean="0"/>
                  <a:t>Regression: </a:t>
                </a:r>
              </a:p>
              <a:p>
                <a:pPr marL="1085820" lvl="1" indent="-342900">
                  <a:spcBef>
                    <a:spcPts val="0"/>
                  </a:spcBef>
                  <a:spcAft>
                    <a:spcPts val="600"/>
                  </a:spcAft>
                  <a:buFont typeface="Arial" charset="0"/>
                  <a:buChar char="•"/>
                </a:pPr>
                <a:r>
                  <a:rPr lang="en-US" sz="2000" dirty="0"/>
                  <a:t>	</a:t>
                </a:r>
                <a:r>
                  <a:rPr lang="en-US" sz="2000" dirty="0"/>
                  <a:t>Categorical Predictors</a:t>
                </a:r>
              </a:p>
              <a:p>
                <a:pPr marL="1085820" lvl="1" indent="-342900">
                  <a:spcBef>
                    <a:spcPts val="0"/>
                  </a:spcBef>
                  <a:spcAft>
                    <a:spcPts val="600"/>
                  </a:spcAft>
                  <a:buFont typeface="Arial" charset="0"/>
                  <a:buChar char="•"/>
                </a:pPr>
                <a:r>
                  <a:rPr lang="en-US" sz="2000" dirty="0"/>
                  <a:t>	</a:t>
                </a:r>
                <a:r>
                  <a:rPr lang="en-US" sz="2000" dirty="0"/>
                  <a:t>Collinearity</a:t>
                </a:r>
              </a:p>
              <a:p>
                <a:pPr marL="1085820" lvl="1" indent="-342900">
                  <a:spcBef>
                    <a:spcPts val="0"/>
                  </a:spcBef>
                  <a:spcAft>
                    <a:spcPts val="600"/>
                  </a:spcAft>
                  <a:buFont typeface="Arial" charset="0"/>
                  <a:buChar char="•"/>
                </a:pPr>
                <a:r>
                  <a:rPr lang="en-US" sz="2000" dirty="0"/>
                  <a:t>	Hypothesis </a:t>
                </a:r>
                <a:r>
                  <a:rPr lang="en-US" sz="2000" dirty="0"/>
                  <a:t>Testing</a:t>
                </a:r>
              </a:p>
              <a:p>
                <a:pPr marL="1085820" lvl="1" indent="-342900">
                  <a:spcBef>
                    <a:spcPts val="0"/>
                  </a:spcBef>
                  <a:spcAft>
                    <a:spcPts val="600"/>
                  </a:spcAft>
                  <a:buFont typeface="Arial" charset="0"/>
                  <a:buChar char="•"/>
                </a:pPr>
                <a:r>
                  <a:rPr lang="en-US" sz="2000" dirty="0"/>
                  <a:t>	</a:t>
                </a:r>
                <a:r>
                  <a:rPr lang="en-US" sz="2000" dirty="0"/>
                  <a:t>Interaction Terms </a:t>
                </a:r>
                <a:endParaRPr lang="en-US" sz="2000" dirty="0"/>
              </a:p>
              <a:p>
                <a:pPr>
                  <a:spcBef>
                    <a:spcPts val="672"/>
                  </a:spcBef>
                  <a:spcAft>
                    <a:spcPts val="1200"/>
                  </a:spcAft>
                </a:pPr>
                <a:endParaRPr lang="en-US" sz="2000" b="1" dirty="0" smtClean="0"/>
              </a:p>
              <a:p>
                <a:pPr>
                  <a:spcBef>
                    <a:spcPts val="672"/>
                  </a:spcBef>
                  <a:spcAft>
                    <a:spcPts val="1200"/>
                  </a:spcAft>
                </a:pPr>
                <a:endParaRPr lang="en-US" sz="2000" b="1" dirty="0"/>
              </a:p>
              <a:p>
                <a:pPr>
                  <a:spcBef>
                    <a:spcPts val="672"/>
                  </a:spcBef>
                  <a:spcAft>
                    <a:spcPts val="1200"/>
                  </a:spcAft>
                </a:pPr>
                <a:endParaRPr lang="en-US" sz="2000" b="1" dirty="0"/>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908385" y="983807"/>
                <a:ext cx="8904355" cy="4674402"/>
              </a:xfrm>
              <a:prstGeom prst="rect">
                <a:avLst/>
              </a:prstGeom>
              <a:blipFill rotWithShape="0">
                <a:blip r:embed="rId2"/>
                <a:stretch>
                  <a:fillRect l="-684" t="-652" b="-2216"/>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200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fitted </a:t>
            </a:r>
            <a:r>
              <a:rPr lang="en-US" sz="2400" dirty="0" smtClean="0"/>
              <a:t>coefficients </a:t>
            </a:r>
            <a:r>
              <a:rPr lang="en-US" sz="2400" dirty="0"/>
              <a:t>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mc:Choice xmlns:a14="http://schemas.microsoft.com/office/drawing/2010/main"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14:m>
                  <m:oMath xmlns:m="http://schemas.openxmlformats.org/officeDocument/2006/math">
                    <m:r>
                      <a:rPr lang="en-US" sz="2400" i="1">
                        <a:latin typeface="Cambria Math" charset="0"/>
                      </a:rPr>
                      <m:t>𝑥</m:t>
                    </m:r>
                  </m:oMath>
                </a14:m>
                <a:endParaRPr lang="en-US" sz="2400" b="0" dirty="0" smtClean="0"/>
              </a:p>
              <a:p>
                <a:pPr marL="342900" indent="-342900">
                  <a:buFont typeface="Arial" charset="0"/>
                  <a:buChar char="•"/>
                </a:pPr>
                <a:r>
                  <a:rPr lang="en-US" sz="2400" b="0" dirty="0" smtClean="0"/>
                  <a:t>We have a distribution of possible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dirty="0" smtClean="0"/>
              </a:p>
              <a:p>
                <a:pPr marL="342900" indent="-342900">
                  <a:buFont typeface="Arial" charset="0"/>
                  <a:buChar char="•"/>
                </a:pPr>
                <a:r>
                  <a:rPr lang="en-US" sz="2400" dirty="0" smtClean="0"/>
                  <a:t>For 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b="0" i="1" smtClean="0">
                        <a:latin typeface="Cambria Math" charset="0"/>
                      </a:rPr>
                      <m:t> </m:t>
                    </m:r>
                  </m:oMath>
                </a14:m>
                <a:endParaRPr lang="en-US" sz="2400" b="0" dirty="0" smtClean="0"/>
              </a:p>
              <a:p>
                <a:pPr marL="342900" indent="-342900">
                  <a:buFont typeface="Arial" charset="0"/>
                  <a:buChar char="•"/>
                </a:pPr>
                <a:r>
                  <a:rPr lang="en-US" sz="2400" dirty="0" smtClean="0"/>
                  <a:t>The prediction </a:t>
                </a:r>
                <a14:m>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𝑁</m:t>
                    </m:r>
                    <m:r>
                      <a:rPr lang="en-US" sz="2400" b="0" i="1" smtClean="0">
                        <a:latin typeface="Cambria Math" charset="0"/>
                      </a:rPr>
                      <m:t>(</m:t>
                    </m:r>
                    <m:r>
                      <a:rPr lang="en-US" sz="2400" b="0" i="1" smtClean="0">
                        <a:latin typeface="Cambria Math" charset="0"/>
                      </a:rPr>
                      <m:t>𝑓</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𝜎</m:t>
                        </m:r>
                      </m:e>
                      <m:sub>
                        <m:r>
                          <a:rPr lang="en-US" sz="2400" b="0" i="1" smtClean="0">
                            <a:latin typeface="Cambria Math" charset="0"/>
                          </a:rPr>
                          <m:t>𝜖</m:t>
                        </m:r>
                      </m:sub>
                    </m:sSub>
                    <m:r>
                      <a:rPr lang="en-US" sz="2400" b="0" i="1" smtClean="0">
                        <a:latin typeface="Cambria Math" charset="0"/>
                      </a:rPr>
                      <m:t>)</m:t>
                    </m:r>
                  </m:oMath>
                </a14:m>
                <a:r>
                  <a:rPr lang="en-US" sz="2400" dirty="0" smtClean="0"/>
                  <a:t> </a:t>
                </a:r>
              </a:p>
              <a:p>
                <a:pPr marL="342900" indent="-342900">
                  <a:buFont typeface="Arial" charset="0"/>
                  <a:buChar char="•"/>
                </a:pPr>
                <a:r>
                  <a:rPr lang="en-US" sz="2400" dirty="0"/>
                  <a:t>T</a:t>
                </a:r>
                <a:r>
                  <a:rPr lang="en-US" sz="2400" dirty="0" smtClean="0"/>
                  <a:t>he prediction CI is then</a:t>
                </a:r>
                <a:endParaRPr lang="en-US" sz="2400" dirty="0" smtClean="0"/>
              </a:p>
              <a:p>
                <a:r>
                  <a:rPr lang="en-US" sz="2400" dirty="0" smtClean="0"/>
                  <a:t> </a:t>
                </a:r>
                <a:endParaRPr lang="en-US" sz="2400" dirty="0"/>
              </a:p>
            </p:txBody>
          </p:sp>
        </mc:Choice>
        <mc:Fallback>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6107" b="-194656"/>
                </a:stretch>
              </a:blipFill>
              <a:ln>
                <a:noFill/>
              </a:ln>
            </p:spPr>
            <p:txBody>
              <a:bodyPr/>
              <a:lstStyle/>
              <a:p>
                <a:r>
                  <a:rPr lang="en-US">
                    <a:noFill/>
                  </a:rPr>
                  <a:t> </a:t>
                </a:r>
              </a:p>
            </p:txBody>
          </p:sp>
        </mc:Fallback>
      </mc:AlternateContent>
      <p:grpSp>
        <p:nvGrpSpPr>
          <p:cNvPr id="15" name="Group 14"/>
          <p:cNvGrpSpPr/>
          <p:nvPr/>
        </p:nvGrpSpPr>
        <p:grpSpPr>
          <a:xfrm>
            <a:off x="5473700" y="2026852"/>
            <a:ext cx="6515100" cy="4343400"/>
            <a:chOff x="2501218" y="1944111"/>
            <a:chExt cx="6515100" cy="43434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mc:Choice xmlns:a14="http://schemas.microsoft.com/office/drawing/2010/main" Requires="a14">
            <p:sp>
              <p:nvSpPr>
                <p:cNvPr id="17" name="TextBox 16"/>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p:sp>
              <p:nvSpPr>
                <p:cNvPr id="17" name="TextBox 16"/>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5"/>
                  <a:stretch>
                    <a:fillRect l="-4167" t="-7937" r="-12037" b="-25397"/>
                  </a:stretch>
                </a:blipFill>
              </p:spPr>
              <p:txBody>
                <a:bodyPr/>
                <a:lstStyle/>
                <a:p>
                  <a:r>
                    <a:rPr lang="en-US">
                      <a:noFill/>
                    </a:rPr>
                    <a:t> </a:t>
                  </a:r>
                </a:p>
              </p:txBody>
            </p:sp>
          </mc:Fallback>
        </mc:AlternateContent>
      </p:grpSp>
      <p:grpSp>
        <p:nvGrpSpPr>
          <p:cNvPr id="14" name="Group 13"/>
          <p:cNvGrpSpPr/>
          <p:nvPr/>
        </p:nvGrpSpPr>
        <p:grpSpPr>
          <a:xfrm>
            <a:off x="6898596" y="2378630"/>
            <a:ext cx="4339772" cy="3468919"/>
            <a:chOff x="4034971" y="2220686"/>
            <a:chExt cx="4339772" cy="3468919"/>
          </a:xfrm>
        </p:grpSpPr>
        <p:sp>
          <p:nvSpPr>
            <p:cNvPr id="6" name="Freeform 5"/>
            <p:cNvSpPr/>
            <p:nvPr/>
          </p:nvSpPr>
          <p:spPr>
            <a:xfrm>
              <a:off x="4034971" y="2220686"/>
              <a:ext cx="3991429" cy="1770743"/>
            </a:xfrm>
            <a:custGeom>
              <a:avLst/>
              <a:gdLst>
                <a:gd name="connsiteX0" fmla="*/ 0 w 3483429"/>
                <a:gd name="connsiteY0" fmla="*/ 1378858 h 1378858"/>
                <a:gd name="connsiteX1" fmla="*/ 1872343 w 3483429"/>
                <a:gd name="connsiteY1" fmla="*/ 1030515 h 1378858"/>
                <a:gd name="connsiteX2" fmla="*/ 2017486 w 3483429"/>
                <a:gd name="connsiteY2" fmla="*/ 957943 h 1378858"/>
                <a:gd name="connsiteX3" fmla="*/ 2061029 w 3483429"/>
                <a:gd name="connsiteY3" fmla="*/ 943429 h 1378858"/>
                <a:gd name="connsiteX4" fmla="*/ 2148115 w 3483429"/>
                <a:gd name="connsiteY4" fmla="*/ 899886 h 1378858"/>
                <a:gd name="connsiteX5" fmla="*/ 2235200 w 3483429"/>
                <a:gd name="connsiteY5" fmla="*/ 841829 h 1378858"/>
                <a:gd name="connsiteX6" fmla="*/ 2293258 w 3483429"/>
                <a:gd name="connsiteY6" fmla="*/ 812800 h 1378858"/>
                <a:gd name="connsiteX7" fmla="*/ 2423886 w 3483429"/>
                <a:gd name="connsiteY7" fmla="*/ 725715 h 1378858"/>
                <a:gd name="connsiteX8" fmla="*/ 2510972 w 3483429"/>
                <a:gd name="connsiteY8" fmla="*/ 667658 h 1378858"/>
                <a:gd name="connsiteX9" fmla="*/ 2554515 w 3483429"/>
                <a:gd name="connsiteY9" fmla="*/ 638629 h 1378858"/>
                <a:gd name="connsiteX10" fmla="*/ 2598058 w 3483429"/>
                <a:gd name="connsiteY10" fmla="*/ 595086 h 1378858"/>
                <a:gd name="connsiteX11" fmla="*/ 2656115 w 3483429"/>
                <a:gd name="connsiteY11" fmla="*/ 566058 h 1378858"/>
                <a:gd name="connsiteX12" fmla="*/ 2714172 w 3483429"/>
                <a:gd name="connsiteY12" fmla="*/ 522515 h 1378858"/>
                <a:gd name="connsiteX13" fmla="*/ 2757715 w 3483429"/>
                <a:gd name="connsiteY13" fmla="*/ 493486 h 1378858"/>
                <a:gd name="connsiteX14" fmla="*/ 2801258 w 3483429"/>
                <a:gd name="connsiteY14" fmla="*/ 449943 h 1378858"/>
                <a:gd name="connsiteX15" fmla="*/ 2888343 w 3483429"/>
                <a:gd name="connsiteY15" fmla="*/ 391886 h 1378858"/>
                <a:gd name="connsiteX16" fmla="*/ 2975429 w 3483429"/>
                <a:gd name="connsiteY16" fmla="*/ 333829 h 1378858"/>
                <a:gd name="connsiteX17" fmla="*/ 3062515 w 3483429"/>
                <a:gd name="connsiteY17" fmla="*/ 275772 h 1378858"/>
                <a:gd name="connsiteX18" fmla="*/ 3106058 w 3483429"/>
                <a:gd name="connsiteY18" fmla="*/ 246743 h 1378858"/>
                <a:gd name="connsiteX19" fmla="*/ 3149600 w 3483429"/>
                <a:gd name="connsiteY19" fmla="*/ 232229 h 1378858"/>
                <a:gd name="connsiteX20" fmla="*/ 3193143 w 3483429"/>
                <a:gd name="connsiteY20" fmla="*/ 188686 h 1378858"/>
                <a:gd name="connsiteX21" fmla="*/ 3236686 w 3483429"/>
                <a:gd name="connsiteY21" fmla="*/ 174172 h 1378858"/>
                <a:gd name="connsiteX22" fmla="*/ 3323772 w 3483429"/>
                <a:gd name="connsiteY22" fmla="*/ 116115 h 1378858"/>
                <a:gd name="connsiteX23" fmla="*/ 3367315 w 3483429"/>
                <a:gd name="connsiteY23" fmla="*/ 87086 h 1378858"/>
                <a:gd name="connsiteX24" fmla="*/ 3410858 w 3483429"/>
                <a:gd name="connsiteY24" fmla="*/ 43543 h 1378858"/>
                <a:gd name="connsiteX25" fmla="*/ 3483429 w 3483429"/>
                <a:gd name="connsiteY25" fmla="*/ 0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83429" h="1378858">
                  <a:moveTo>
                    <a:pt x="0" y="1378858"/>
                  </a:moveTo>
                  <a:cubicBezTo>
                    <a:pt x="624114" y="1262744"/>
                    <a:pt x="1250900" y="1160169"/>
                    <a:pt x="1872343" y="1030515"/>
                  </a:cubicBezTo>
                  <a:cubicBezTo>
                    <a:pt x="1925295" y="1019468"/>
                    <a:pt x="1968373" y="980611"/>
                    <a:pt x="2017486" y="957943"/>
                  </a:cubicBezTo>
                  <a:cubicBezTo>
                    <a:pt x="2031377" y="951532"/>
                    <a:pt x="2046515" y="948267"/>
                    <a:pt x="2061029" y="943429"/>
                  </a:cubicBezTo>
                  <a:cubicBezTo>
                    <a:pt x="2254327" y="814562"/>
                    <a:pt x="1967845" y="1000036"/>
                    <a:pt x="2148115" y="899886"/>
                  </a:cubicBezTo>
                  <a:cubicBezTo>
                    <a:pt x="2178612" y="882943"/>
                    <a:pt x="2203995" y="857431"/>
                    <a:pt x="2235200" y="841829"/>
                  </a:cubicBezTo>
                  <a:cubicBezTo>
                    <a:pt x="2254553" y="832153"/>
                    <a:pt x="2274831" y="824140"/>
                    <a:pt x="2293258" y="812800"/>
                  </a:cubicBezTo>
                  <a:cubicBezTo>
                    <a:pt x="2337827" y="785373"/>
                    <a:pt x="2380343" y="754743"/>
                    <a:pt x="2423886" y="725715"/>
                  </a:cubicBezTo>
                  <a:lnTo>
                    <a:pt x="2510972" y="667658"/>
                  </a:lnTo>
                  <a:cubicBezTo>
                    <a:pt x="2525486" y="657982"/>
                    <a:pt x="2542180" y="650964"/>
                    <a:pt x="2554515" y="638629"/>
                  </a:cubicBezTo>
                  <a:cubicBezTo>
                    <a:pt x="2569029" y="624115"/>
                    <a:pt x="2581355" y="607017"/>
                    <a:pt x="2598058" y="595086"/>
                  </a:cubicBezTo>
                  <a:cubicBezTo>
                    <a:pt x="2615664" y="582510"/>
                    <a:pt x="2637767" y="577525"/>
                    <a:pt x="2656115" y="566058"/>
                  </a:cubicBezTo>
                  <a:cubicBezTo>
                    <a:pt x="2676628" y="553237"/>
                    <a:pt x="2694487" y="536575"/>
                    <a:pt x="2714172" y="522515"/>
                  </a:cubicBezTo>
                  <a:cubicBezTo>
                    <a:pt x="2728367" y="512376"/>
                    <a:pt x="2744314" y="504653"/>
                    <a:pt x="2757715" y="493486"/>
                  </a:cubicBezTo>
                  <a:cubicBezTo>
                    <a:pt x="2773484" y="480345"/>
                    <a:pt x="2785055" y="462545"/>
                    <a:pt x="2801258" y="449943"/>
                  </a:cubicBezTo>
                  <a:cubicBezTo>
                    <a:pt x="2828797" y="428524"/>
                    <a:pt x="2859315" y="411238"/>
                    <a:pt x="2888343" y="391886"/>
                  </a:cubicBezTo>
                  <a:lnTo>
                    <a:pt x="2975429" y="333829"/>
                  </a:lnTo>
                  <a:lnTo>
                    <a:pt x="3062515" y="275772"/>
                  </a:lnTo>
                  <a:cubicBezTo>
                    <a:pt x="3077029" y="266096"/>
                    <a:pt x="3089509" y="252259"/>
                    <a:pt x="3106058" y="246743"/>
                  </a:cubicBezTo>
                  <a:lnTo>
                    <a:pt x="3149600" y="232229"/>
                  </a:lnTo>
                  <a:cubicBezTo>
                    <a:pt x="3164114" y="217715"/>
                    <a:pt x="3176064" y="200072"/>
                    <a:pt x="3193143" y="188686"/>
                  </a:cubicBezTo>
                  <a:cubicBezTo>
                    <a:pt x="3205873" y="180199"/>
                    <a:pt x="3223312" y="181602"/>
                    <a:pt x="3236686" y="174172"/>
                  </a:cubicBezTo>
                  <a:cubicBezTo>
                    <a:pt x="3267184" y="157229"/>
                    <a:pt x="3294743" y="135467"/>
                    <a:pt x="3323772" y="116115"/>
                  </a:cubicBezTo>
                  <a:cubicBezTo>
                    <a:pt x="3338286" y="106439"/>
                    <a:pt x="3354980" y="99421"/>
                    <a:pt x="3367315" y="87086"/>
                  </a:cubicBezTo>
                  <a:cubicBezTo>
                    <a:pt x="3381829" y="72572"/>
                    <a:pt x="3393779" y="54929"/>
                    <a:pt x="3410858" y="43543"/>
                  </a:cubicBezTo>
                  <a:cubicBezTo>
                    <a:pt x="3523908" y="-31824"/>
                    <a:pt x="3393022" y="90407"/>
                    <a:pt x="3483429"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194629" y="4672576"/>
              <a:ext cx="4180114" cy="1017029"/>
            </a:xfrm>
            <a:custGeom>
              <a:avLst/>
              <a:gdLst>
                <a:gd name="connsiteX0" fmla="*/ 0 w 4180114"/>
                <a:gd name="connsiteY0" fmla="*/ 1017029 h 1017029"/>
                <a:gd name="connsiteX1" fmla="*/ 87085 w 4180114"/>
                <a:gd name="connsiteY1" fmla="*/ 1002514 h 1017029"/>
                <a:gd name="connsiteX2" fmla="*/ 246742 w 4180114"/>
                <a:gd name="connsiteY2" fmla="*/ 929943 h 1017029"/>
                <a:gd name="connsiteX3" fmla="*/ 333828 w 4180114"/>
                <a:gd name="connsiteY3" fmla="*/ 886400 h 1017029"/>
                <a:gd name="connsiteX4" fmla="*/ 406400 w 4180114"/>
                <a:gd name="connsiteY4" fmla="*/ 842857 h 1017029"/>
                <a:gd name="connsiteX5" fmla="*/ 493485 w 4180114"/>
                <a:gd name="connsiteY5" fmla="*/ 784800 h 1017029"/>
                <a:gd name="connsiteX6" fmla="*/ 551542 w 4180114"/>
                <a:gd name="connsiteY6" fmla="*/ 770286 h 1017029"/>
                <a:gd name="connsiteX7" fmla="*/ 653142 w 4180114"/>
                <a:gd name="connsiteY7" fmla="*/ 712229 h 1017029"/>
                <a:gd name="connsiteX8" fmla="*/ 696685 w 4180114"/>
                <a:gd name="connsiteY8" fmla="*/ 683200 h 1017029"/>
                <a:gd name="connsiteX9" fmla="*/ 740228 w 4180114"/>
                <a:gd name="connsiteY9" fmla="*/ 668686 h 1017029"/>
                <a:gd name="connsiteX10" fmla="*/ 885371 w 4180114"/>
                <a:gd name="connsiteY10" fmla="*/ 610629 h 1017029"/>
                <a:gd name="connsiteX11" fmla="*/ 943428 w 4180114"/>
                <a:gd name="connsiteY11" fmla="*/ 581600 h 1017029"/>
                <a:gd name="connsiteX12" fmla="*/ 1074057 w 4180114"/>
                <a:gd name="connsiteY12" fmla="*/ 538057 h 1017029"/>
                <a:gd name="connsiteX13" fmla="*/ 1161142 w 4180114"/>
                <a:gd name="connsiteY13" fmla="*/ 509029 h 1017029"/>
                <a:gd name="connsiteX14" fmla="*/ 1204685 w 4180114"/>
                <a:gd name="connsiteY14" fmla="*/ 494514 h 1017029"/>
                <a:gd name="connsiteX15" fmla="*/ 1262742 w 4180114"/>
                <a:gd name="connsiteY15" fmla="*/ 480000 h 1017029"/>
                <a:gd name="connsiteX16" fmla="*/ 1378857 w 4180114"/>
                <a:gd name="connsiteY16" fmla="*/ 436457 h 1017029"/>
                <a:gd name="connsiteX17" fmla="*/ 1524000 w 4180114"/>
                <a:gd name="connsiteY17" fmla="*/ 392914 h 1017029"/>
                <a:gd name="connsiteX18" fmla="*/ 1567542 w 4180114"/>
                <a:gd name="connsiteY18" fmla="*/ 363886 h 1017029"/>
                <a:gd name="connsiteX19" fmla="*/ 1625600 w 4180114"/>
                <a:gd name="connsiteY19" fmla="*/ 349371 h 1017029"/>
                <a:gd name="connsiteX20" fmla="*/ 1669142 w 4180114"/>
                <a:gd name="connsiteY20" fmla="*/ 334857 h 1017029"/>
                <a:gd name="connsiteX21" fmla="*/ 1727200 w 4180114"/>
                <a:gd name="connsiteY21" fmla="*/ 305829 h 1017029"/>
                <a:gd name="connsiteX22" fmla="*/ 1930400 w 4180114"/>
                <a:gd name="connsiteY22" fmla="*/ 262286 h 1017029"/>
                <a:gd name="connsiteX23" fmla="*/ 1988457 w 4180114"/>
                <a:gd name="connsiteY23" fmla="*/ 247771 h 1017029"/>
                <a:gd name="connsiteX24" fmla="*/ 2191657 w 4180114"/>
                <a:gd name="connsiteY24" fmla="*/ 218743 h 1017029"/>
                <a:gd name="connsiteX25" fmla="*/ 2293257 w 4180114"/>
                <a:gd name="connsiteY25" fmla="*/ 204229 h 1017029"/>
                <a:gd name="connsiteX26" fmla="*/ 2467428 w 4180114"/>
                <a:gd name="connsiteY26" fmla="*/ 175200 h 1017029"/>
                <a:gd name="connsiteX27" fmla="*/ 2656114 w 4180114"/>
                <a:gd name="connsiteY27" fmla="*/ 146171 h 1017029"/>
                <a:gd name="connsiteX28" fmla="*/ 3004457 w 4180114"/>
                <a:gd name="connsiteY28" fmla="*/ 131657 h 1017029"/>
                <a:gd name="connsiteX29" fmla="*/ 3048000 w 4180114"/>
                <a:gd name="connsiteY29" fmla="*/ 117143 h 1017029"/>
                <a:gd name="connsiteX30" fmla="*/ 3149600 w 4180114"/>
                <a:gd name="connsiteY30" fmla="*/ 102629 h 1017029"/>
                <a:gd name="connsiteX31" fmla="*/ 3236685 w 4180114"/>
                <a:gd name="connsiteY31" fmla="*/ 88114 h 1017029"/>
                <a:gd name="connsiteX32" fmla="*/ 3294742 w 4180114"/>
                <a:gd name="connsiteY32" fmla="*/ 73600 h 1017029"/>
                <a:gd name="connsiteX33" fmla="*/ 3338285 w 4180114"/>
                <a:gd name="connsiteY33" fmla="*/ 59086 h 1017029"/>
                <a:gd name="connsiteX34" fmla="*/ 3541485 w 4180114"/>
                <a:gd name="connsiteY34" fmla="*/ 30057 h 1017029"/>
                <a:gd name="connsiteX35" fmla="*/ 3875314 w 4180114"/>
                <a:gd name="connsiteY35" fmla="*/ 1029 h 1017029"/>
                <a:gd name="connsiteX36" fmla="*/ 4180114 w 4180114"/>
                <a:gd name="connsiteY36" fmla="*/ 30057 h 101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80114" h="1017029">
                  <a:moveTo>
                    <a:pt x="0" y="1017029"/>
                  </a:moveTo>
                  <a:cubicBezTo>
                    <a:pt x="29028" y="1012191"/>
                    <a:pt x="58357" y="1008898"/>
                    <a:pt x="87085" y="1002514"/>
                  </a:cubicBezTo>
                  <a:cubicBezTo>
                    <a:pt x="137845" y="991234"/>
                    <a:pt x="212644" y="946992"/>
                    <a:pt x="246742" y="929943"/>
                  </a:cubicBezTo>
                  <a:cubicBezTo>
                    <a:pt x="275771" y="915429"/>
                    <a:pt x="305998" y="903098"/>
                    <a:pt x="333828" y="886400"/>
                  </a:cubicBezTo>
                  <a:cubicBezTo>
                    <a:pt x="358019" y="871886"/>
                    <a:pt x="382600" y="858003"/>
                    <a:pt x="406400" y="842857"/>
                  </a:cubicBezTo>
                  <a:cubicBezTo>
                    <a:pt x="435833" y="824127"/>
                    <a:pt x="459639" y="793261"/>
                    <a:pt x="493485" y="784800"/>
                  </a:cubicBezTo>
                  <a:lnTo>
                    <a:pt x="551542" y="770286"/>
                  </a:lnTo>
                  <a:cubicBezTo>
                    <a:pt x="657628" y="699561"/>
                    <a:pt x="524237" y="785889"/>
                    <a:pt x="653142" y="712229"/>
                  </a:cubicBezTo>
                  <a:cubicBezTo>
                    <a:pt x="668288" y="703574"/>
                    <a:pt x="681083" y="691001"/>
                    <a:pt x="696685" y="683200"/>
                  </a:cubicBezTo>
                  <a:cubicBezTo>
                    <a:pt x="710369" y="676358"/>
                    <a:pt x="725948" y="674178"/>
                    <a:pt x="740228" y="668686"/>
                  </a:cubicBezTo>
                  <a:cubicBezTo>
                    <a:pt x="788863" y="649980"/>
                    <a:pt x="838764" y="633933"/>
                    <a:pt x="885371" y="610629"/>
                  </a:cubicBezTo>
                  <a:cubicBezTo>
                    <a:pt x="904723" y="600953"/>
                    <a:pt x="923339" y="589636"/>
                    <a:pt x="943428" y="581600"/>
                  </a:cubicBezTo>
                  <a:cubicBezTo>
                    <a:pt x="943445" y="581593"/>
                    <a:pt x="1052276" y="545317"/>
                    <a:pt x="1074057" y="538057"/>
                  </a:cubicBezTo>
                  <a:lnTo>
                    <a:pt x="1161142" y="509029"/>
                  </a:lnTo>
                  <a:cubicBezTo>
                    <a:pt x="1175656" y="504191"/>
                    <a:pt x="1189842" y="498225"/>
                    <a:pt x="1204685" y="494514"/>
                  </a:cubicBezTo>
                  <a:cubicBezTo>
                    <a:pt x="1224037" y="489676"/>
                    <a:pt x="1243562" y="485480"/>
                    <a:pt x="1262742" y="480000"/>
                  </a:cubicBezTo>
                  <a:cubicBezTo>
                    <a:pt x="1313073" y="465620"/>
                    <a:pt x="1322613" y="456909"/>
                    <a:pt x="1378857" y="436457"/>
                  </a:cubicBezTo>
                  <a:cubicBezTo>
                    <a:pt x="1456592" y="408190"/>
                    <a:pt x="1454690" y="410242"/>
                    <a:pt x="1524000" y="392914"/>
                  </a:cubicBezTo>
                  <a:cubicBezTo>
                    <a:pt x="1538514" y="383238"/>
                    <a:pt x="1551509" y="370757"/>
                    <a:pt x="1567542" y="363886"/>
                  </a:cubicBezTo>
                  <a:cubicBezTo>
                    <a:pt x="1585877" y="356028"/>
                    <a:pt x="1606419" y="354851"/>
                    <a:pt x="1625600" y="349371"/>
                  </a:cubicBezTo>
                  <a:cubicBezTo>
                    <a:pt x="1640310" y="345168"/>
                    <a:pt x="1655080" y="340884"/>
                    <a:pt x="1669142" y="334857"/>
                  </a:cubicBezTo>
                  <a:cubicBezTo>
                    <a:pt x="1689029" y="326334"/>
                    <a:pt x="1706674" y="312671"/>
                    <a:pt x="1727200" y="305829"/>
                  </a:cubicBezTo>
                  <a:cubicBezTo>
                    <a:pt x="1824315" y="273458"/>
                    <a:pt x="1839036" y="280559"/>
                    <a:pt x="1930400" y="262286"/>
                  </a:cubicBezTo>
                  <a:cubicBezTo>
                    <a:pt x="1949961" y="258374"/>
                    <a:pt x="1968780" y="251050"/>
                    <a:pt x="1988457" y="247771"/>
                  </a:cubicBezTo>
                  <a:cubicBezTo>
                    <a:pt x="2055947" y="236523"/>
                    <a:pt x="2123924" y="228419"/>
                    <a:pt x="2191657" y="218743"/>
                  </a:cubicBezTo>
                  <a:cubicBezTo>
                    <a:pt x="2225524" y="213905"/>
                    <a:pt x="2260068" y="212527"/>
                    <a:pt x="2293257" y="204229"/>
                  </a:cubicBezTo>
                  <a:cubicBezTo>
                    <a:pt x="2389155" y="180253"/>
                    <a:pt x="2331520" y="192188"/>
                    <a:pt x="2467428" y="175200"/>
                  </a:cubicBezTo>
                  <a:cubicBezTo>
                    <a:pt x="2549528" y="147834"/>
                    <a:pt x="2519806" y="154189"/>
                    <a:pt x="2656114" y="146171"/>
                  </a:cubicBezTo>
                  <a:cubicBezTo>
                    <a:pt x="2772129" y="139347"/>
                    <a:pt x="2888343" y="136495"/>
                    <a:pt x="3004457" y="131657"/>
                  </a:cubicBezTo>
                  <a:cubicBezTo>
                    <a:pt x="3018971" y="126819"/>
                    <a:pt x="3032998" y="120143"/>
                    <a:pt x="3048000" y="117143"/>
                  </a:cubicBezTo>
                  <a:cubicBezTo>
                    <a:pt x="3081546" y="110434"/>
                    <a:pt x="3115787" y="107831"/>
                    <a:pt x="3149600" y="102629"/>
                  </a:cubicBezTo>
                  <a:cubicBezTo>
                    <a:pt x="3178687" y="98154"/>
                    <a:pt x="3207828" y="93886"/>
                    <a:pt x="3236685" y="88114"/>
                  </a:cubicBezTo>
                  <a:cubicBezTo>
                    <a:pt x="3256246" y="84202"/>
                    <a:pt x="3275562" y="79080"/>
                    <a:pt x="3294742" y="73600"/>
                  </a:cubicBezTo>
                  <a:cubicBezTo>
                    <a:pt x="3309453" y="69397"/>
                    <a:pt x="3323218" y="61745"/>
                    <a:pt x="3338285" y="59086"/>
                  </a:cubicBezTo>
                  <a:cubicBezTo>
                    <a:pt x="3405665" y="47195"/>
                    <a:pt x="3473321" y="35984"/>
                    <a:pt x="3541485" y="30057"/>
                  </a:cubicBezTo>
                  <a:lnTo>
                    <a:pt x="3875314" y="1029"/>
                  </a:lnTo>
                  <a:cubicBezTo>
                    <a:pt x="4161888" y="16112"/>
                    <a:pt x="4068752" y="-25622"/>
                    <a:pt x="4180114" y="30057"/>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p:nvPr/>
        </p:nvCxnSpPr>
        <p:spPr>
          <a:xfrm>
            <a:off x="9895796" y="2550170"/>
            <a:ext cx="29029" cy="29609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9924825" y="3465282"/>
            <a:ext cx="417351" cy="1060397"/>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9854851" y="3647648"/>
            <a:ext cx="91440" cy="9144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flipH="1">
            <a:off x="9265208" y="2992578"/>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Tree>
    <p:extLst>
      <p:ext uri="{BB962C8B-B14F-4D97-AF65-F5344CB8AC3E}">
        <p14:creationId xmlns:p14="http://schemas.microsoft.com/office/powerpoint/2010/main" val="767005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 </a:t>
            </a:r>
            <a:endParaRPr lang="en-US" dirty="0"/>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a:t>
            </a:r>
            <a:r>
              <a:rPr lang="en-US" dirty="0" smtClean="0"/>
              <a:t>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20421949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11301063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19548238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smtClean="0"/>
                  <a:t> or to </a:t>
                </a:r>
                <a:r>
                  <a:rPr lang="en-US" sz="2400" dirty="0"/>
                  <a:t>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887210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302047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a:t>
            </a:r>
            <a:r>
              <a:rPr lang="en-US" sz="2400" dirty="0" smtClean="0"/>
              <a:t>ut for now we want to examine how does collinearity affects our confidence on the coefficients and consequently on th</a:t>
            </a:r>
            <a:r>
              <a:rPr lang="en-US" sz="2400" dirty="0" smtClean="0"/>
              <a:t>e importance of those coefficients. </a:t>
            </a:r>
          </a:p>
          <a:p>
            <a:endParaRPr lang="en-US" sz="2400" dirty="0"/>
          </a:p>
          <a:p>
            <a:r>
              <a:rPr lang="en-US" sz="2400" dirty="0" smtClean="0"/>
              <a:t>First let’s look some examples: </a:t>
            </a:r>
          </a:p>
          <a:p>
            <a:endParaRPr lang="en-US" sz="2400" dirty="0" smtClean="0"/>
          </a:p>
        </p:txBody>
      </p:sp>
    </p:spTree>
    <p:extLst>
      <p:ext uri="{BB962C8B-B14F-4D97-AF65-F5344CB8AC3E}">
        <p14:creationId xmlns:p14="http://schemas.microsoft.com/office/powerpoint/2010/main" val="15720693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gridCol w="916115"/>
                <a:gridCol w="871855"/>
                <a:gridCol w="1171893"/>
                <a:gridCol w="871855"/>
                <a:gridCol w="930845"/>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369476">
                <a:tc>
                  <a:txBody>
                    <a:bodyPr/>
                    <a:lstStyle/>
                    <a:p>
                      <a:r>
                        <a:rPr dirty="0" smtClean="0"/>
                        <a:t>11.5</a:t>
                      </a:r>
                      <a:r>
                        <a:rPr lang="en-US" dirty="0" smtClean="0"/>
                        <a:t>5</a:t>
                      </a:r>
                      <a:endParaRPr dirty="0"/>
                    </a:p>
                  </a:txBody>
                  <a:tcPr/>
                </a:tc>
                <a:tc>
                  <a:txBody>
                    <a:bodyPr/>
                    <a:lstStyle/>
                    <a:p>
                      <a:r>
                        <a:rPr dirty="0" smtClean="0"/>
                        <a:t>0.576</a:t>
                      </a:r>
                      <a:endParaRPr dirty="0"/>
                    </a:p>
                  </a:txBody>
                  <a:tcPr/>
                </a:tc>
                <a:tc>
                  <a:txBody>
                    <a:bodyPr/>
                    <a:lstStyle/>
                    <a:p>
                      <a:r>
                        <a:rPr dirty="0" smtClean="0"/>
                        <a:t>20.036</a:t>
                      </a:r>
                      <a:endParaRPr dirty="0"/>
                    </a:p>
                  </a:txBody>
                  <a:tcPr/>
                </a:tc>
                <a:tc>
                  <a:txBody>
                    <a:bodyPr/>
                    <a:lstStyle/>
                    <a:p>
                      <a:r>
                        <a:rPr dirty="0" smtClean="0"/>
                        <a:t>1.628e-49</a:t>
                      </a:r>
                      <a:endParaRPr dirty="0"/>
                    </a:p>
                  </a:txBody>
                  <a:tcPr/>
                </a:tc>
                <a:tc>
                  <a:txBody>
                    <a:bodyPr/>
                    <a:lstStyle/>
                    <a:p>
                      <a:r>
                        <a:rPr dirty="0" smtClean="0"/>
                        <a:t>10.414</a:t>
                      </a:r>
                      <a:endParaRPr dirty="0"/>
                    </a:p>
                  </a:txBody>
                  <a:tcPr/>
                </a:tc>
                <a:tc>
                  <a:txBody>
                    <a:bodyPr/>
                    <a:lstStyle/>
                    <a:p>
                      <a:r>
                        <a:rPr dirty="0" smtClean="0"/>
                        <a:t>12.688</a:t>
                      </a:r>
                      <a:endParaRPr dirty="0"/>
                    </a:p>
                  </a:txBody>
                  <a:tcPr/>
                </a:tc>
              </a:tr>
              <a:tr h="387300">
                <a:tc>
                  <a:txBody>
                    <a:bodyPr/>
                    <a:lstStyle/>
                    <a:p>
                      <a:r>
                        <a:rPr dirty="0" smtClean="0"/>
                        <a:t>0.074</a:t>
                      </a:r>
                      <a:endParaRPr dirty="0"/>
                    </a:p>
                  </a:txBody>
                  <a:tcPr>
                    <a:solidFill>
                      <a:schemeClr val="accent3">
                        <a:lumMod val="40000"/>
                        <a:lumOff val="60000"/>
                      </a:schemeClr>
                    </a:solidFill>
                  </a:tcPr>
                </a:tc>
                <a:tc>
                  <a:txBody>
                    <a:bodyPr/>
                    <a:lstStyle/>
                    <a:p>
                      <a:r>
                        <a:rPr dirty="0" smtClean="0"/>
                        <a:t>0.014</a:t>
                      </a:r>
                      <a:endParaRPr dirty="0"/>
                    </a:p>
                  </a:txBody>
                  <a:tcPr>
                    <a:solidFill>
                      <a:schemeClr val="accent3">
                        <a:lumMod val="40000"/>
                        <a:lumOff val="60000"/>
                      </a:schemeClr>
                    </a:solidFill>
                  </a:tcPr>
                </a:tc>
                <a:tc>
                  <a:txBody>
                    <a:bodyPr/>
                    <a:lstStyle/>
                    <a:p>
                      <a:r>
                        <a:rPr dirty="0" smtClean="0"/>
                        <a:t>5.134</a:t>
                      </a:r>
                      <a:endParaRPr dirty="0"/>
                    </a:p>
                  </a:txBody>
                  <a:tcPr>
                    <a:solidFill>
                      <a:schemeClr val="accent3">
                        <a:lumMod val="40000"/>
                        <a:lumOff val="60000"/>
                      </a:schemeClr>
                    </a:solidFill>
                  </a:tcPr>
                </a:tc>
                <a:tc>
                  <a:txBody>
                    <a:bodyPr/>
                    <a:lstStyle/>
                    <a:p>
                      <a:r>
                        <a:rPr dirty="0" smtClean="0"/>
                        <a:t>6.734e-07</a:t>
                      </a:r>
                      <a:endParaRPr dirty="0"/>
                    </a:p>
                  </a:txBody>
                  <a:tcPr>
                    <a:solidFill>
                      <a:schemeClr val="accent3">
                        <a:lumMod val="40000"/>
                        <a:lumOff val="60000"/>
                      </a:schemeClr>
                    </a:solidFill>
                  </a:tcPr>
                </a:tc>
                <a:tc>
                  <a:txBody>
                    <a:bodyPr/>
                    <a:lstStyle/>
                    <a:p>
                      <a:r>
                        <a:rPr dirty="0" smtClean="0"/>
                        <a:t>0.0456</a:t>
                      </a:r>
                      <a:endParaRPr dirty="0"/>
                    </a:p>
                  </a:txBody>
                  <a:tcPr>
                    <a:solidFill>
                      <a:schemeClr val="accent3">
                        <a:lumMod val="40000"/>
                        <a:lumOff val="60000"/>
                      </a:schemeClr>
                    </a:solidFill>
                  </a:tcPr>
                </a:tc>
                <a:tc>
                  <a:txBody>
                    <a:bodyPr/>
                    <a:lstStyle/>
                    <a:p>
                      <a:r>
                        <a:rPr dirty="0" smtClean="0"/>
                        <a:t>0.102</a:t>
                      </a:r>
                      <a:endParaRPr dirty="0"/>
                    </a:p>
                  </a:txBody>
                  <a:tcPr>
                    <a:solidFill>
                      <a:schemeClr val="accent3">
                        <a:lumMod val="40000"/>
                        <a:lumOff val="6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gridCol w="950558"/>
                <a:gridCol w="871855"/>
                <a:gridCol w="1200000"/>
                <a:gridCol w="833755"/>
                <a:gridCol w="787220"/>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tr>
              <a:tr h="395785">
                <a:tc>
                  <a:txBody>
                    <a:bodyPr/>
                    <a:lstStyle/>
                    <a:p>
                      <a:r>
                        <a:rPr dirty="0" smtClean="0"/>
                        <a:t>6.679</a:t>
                      </a:r>
                      <a:endParaRPr dirty="0"/>
                    </a:p>
                  </a:txBody>
                  <a:tcPr/>
                </a:tc>
                <a:tc>
                  <a:txBody>
                    <a:bodyPr/>
                    <a:lstStyle/>
                    <a:p>
                      <a:r>
                        <a:rPr dirty="0" smtClean="0"/>
                        <a:t>0.478</a:t>
                      </a:r>
                      <a:endParaRPr dirty="0"/>
                    </a:p>
                  </a:txBody>
                  <a:tcPr/>
                </a:tc>
                <a:tc>
                  <a:txBody>
                    <a:bodyPr/>
                    <a:lstStyle/>
                    <a:p>
                      <a:r>
                        <a:rPr dirty="0" smtClean="0"/>
                        <a:t>13.957</a:t>
                      </a:r>
                      <a:endParaRPr dirty="0"/>
                    </a:p>
                  </a:txBody>
                  <a:tcPr/>
                </a:tc>
                <a:tc>
                  <a:txBody>
                    <a:bodyPr/>
                    <a:lstStyle/>
                    <a:p>
                      <a:r>
                        <a:rPr dirty="0" smtClean="0"/>
                        <a:t>2.804e-31</a:t>
                      </a:r>
                      <a:endParaRPr dirty="0"/>
                    </a:p>
                  </a:txBody>
                  <a:tcPr/>
                </a:tc>
                <a:tc>
                  <a:txBody>
                    <a:bodyPr/>
                    <a:lstStyle/>
                    <a:p>
                      <a:r>
                        <a:rPr dirty="0" smtClean="0"/>
                        <a:t>5.735</a:t>
                      </a:r>
                      <a:endParaRPr dirty="0"/>
                    </a:p>
                  </a:txBody>
                  <a:tcPr/>
                </a:tc>
                <a:tc>
                  <a:txBody>
                    <a:bodyPr/>
                    <a:lstStyle/>
                    <a:p>
                      <a:r>
                        <a:rPr dirty="0" smtClean="0"/>
                        <a:t>7.622</a:t>
                      </a:r>
                      <a:endParaRPr dirty="0"/>
                    </a:p>
                  </a:txBody>
                  <a:tcPr/>
                </a:tc>
              </a:tr>
              <a:tr h="351733">
                <a:tc>
                  <a:txBody>
                    <a:bodyPr/>
                    <a:lstStyle/>
                    <a:p>
                      <a:r>
                        <a:rPr dirty="0" smtClean="0"/>
                        <a:t>0.048</a:t>
                      </a:r>
                      <a:endParaRPr dirty="0"/>
                    </a:p>
                  </a:txBody>
                  <a:tcPr>
                    <a:solidFill>
                      <a:schemeClr val="accent1">
                        <a:lumMod val="20000"/>
                        <a:lumOff val="80000"/>
                      </a:schemeClr>
                    </a:solidFill>
                  </a:tcPr>
                </a:tc>
                <a:tc>
                  <a:txBody>
                    <a:bodyPr/>
                    <a:lstStyle/>
                    <a:p>
                      <a:r>
                        <a:rPr dirty="0" smtClean="0"/>
                        <a:t>0.0027</a:t>
                      </a:r>
                      <a:endParaRPr dirty="0"/>
                    </a:p>
                  </a:txBody>
                  <a:tcPr>
                    <a:solidFill>
                      <a:schemeClr val="accent1">
                        <a:lumMod val="20000"/>
                        <a:lumOff val="80000"/>
                      </a:schemeClr>
                    </a:solidFill>
                  </a:tcPr>
                </a:tc>
                <a:tc>
                  <a:txBody>
                    <a:bodyPr/>
                    <a:lstStyle/>
                    <a:p>
                      <a:r>
                        <a:rPr dirty="0" smtClean="0"/>
                        <a:t>17.303</a:t>
                      </a:r>
                      <a:endParaRPr dirty="0"/>
                    </a:p>
                  </a:txBody>
                  <a:tcPr>
                    <a:solidFill>
                      <a:schemeClr val="accent1">
                        <a:lumMod val="20000"/>
                        <a:lumOff val="80000"/>
                      </a:schemeClr>
                    </a:solidFill>
                  </a:tcPr>
                </a:tc>
                <a:tc>
                  <a:txBody>
                    <a:bodyPr/>
                    <a:lstStyle/>
                    <a:p>
                      <a:r>
                        <a:rPr dirty="0" smtClean="0"/>
                        <a:t>1.802e-41</a:t>
                      </a:r>
                      <a:endParaRPr dirty="0"/>
                    </a:p>
                  </a:txBody>
                  <a:tcPr>
                    <a:solidFill>
                      <a:schemeClr val="accent1">
                        <a:lumMod val="20000"/>
                        <a:lumOff val="80000"/>
                      </a:schemeClr>
                    </a:solidFill>
                  </a:tcPr>
                </a:tc>
                <a:tc>
                  <a:txBody>
                    <a:bodyPr/>
                    <a:lstStyle/>
                    <a:p>
                      <a:r>
                        <a:rPr dirty="0" smtClean="0"/>
                        <a:t>0.042</a:t>
                      </a:r>
                      <a:endParaRPr dirty="0"/>
                    </a:p>
                  </a:txBody>
                  <a:tcPr>
                    <a:solidFill>
                      <a:schemeClr val="accent1">
                        <a:lumMod val="20000"/>
                        <a:lumOff val="80000"/>
                      </a:schemeClr>
                    </a:solidFill>
                  </a:tcPr>
                </a:tc>
                <a:tc>
                  <a:txBody>
                    <a:bodyPr/>
                    <a:lstStyle/>
                    <a:p>
                      <a:r>
                        <a:rPr dirty="0" smtClean="0"/>
                        <a:t>0.053</a:t>
                      </a:r>
                      <a:endParaRPr dirty="0"/>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gridCol w="916115"/>
                <a:gridCol w="871855"/>
                <a:gridCol w="1200000"/>
                <a:gridCol w="833755"/>
                <a:gridCol w="876254"/>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tr>
              <a:tr h="368489">
                <a:tc>
                  <a:txBody>
                    <a:bodyPr/>
                    <a:lstStyle/>
                    <a:p>
                      <a:r>
                        <a:rPr dirty="0" smtClean="0"/>
                        <a:t>9.567</a:t>
                      </a:r>
                      <a:endParaRPr dirty="0"/>
                    </a:p>
                  </a:txBody>
                  <a:tcPr/>
                </a:tc>
                <a:tc>
                  <a:txBody>
                    <a:bodyPr/>
                    <a:lstStyle/>
                    <a:p>
                      <a:r>
                        <a:rPr dirty="0" smtClean="0"/>
                        <a:t>0.553</a:t>
                      </a:r>
                      <a:endParaRPr dirty="0"/>
                    </a:p>
                  </a:txBody>
                  <a:tcPr/>
                </a:tc>
                <a:tc>
                  <a:txBody>
                    <a:bodyPr/>
                    <a:lstStyle/>
                    <a:p>
                      <a:r>
                        <a:rPr dirty="0" smtClean="0"/>
                        <a:t>17.279</a:t>
                      </a:r>
                      <a:endParaRPr dirty="0"/>
                    </a:p>
                  </a:txBody>
                  <a:tcPr/>
                </a:tc>
                <a:tc>
                  <a:txBody>
                    <a:bodyPr/>
                    <a:lstStyle/>
                    <a:p>
                      <a:r>
                        <a:rPr dirty="0" smtClean="0"/>
                        <a:t>2.133e-41</a:t>
                      </a:r>
                      <a:endParaRPr dirty="0"/>
                    </a:p>
                  </a:txBody>
                  <a:tcPr/>
                </a:tc>
                <a:tc>
                  <a:txBody>
                    <a:bodyPr/>
                    <a:lstStyle/>
                    <a:p>
                      <a:r>
                        <a:rPr dirty="0" smtClean="0"/>
                        <a:t>8.475</a:t>
                      </a:r>
                      <a:endParaRPr dirty="0"/>
                    </a:p>
                  </a:txBody>
                  <a:tcPr/>
                </a:tc>
                <a:tc>
                  <a:txBody>
                    <a:bodyPr/>
                    <a:lstStyle/>
                    <a:p>
                      <a:r>
                        <a:rPr dirty="0" smtClean="0"/>
                        <a:t>10.659</a:t>
                      </a:r>
                      <a:endParaRPr dirty="0"/>
                    </a:p>
                  </a:txBody>
                  <a:tcPr/>
                </a:tc>
              </a:tr>
              <a:tr h="354842">
                <a:tc>
                  <a:txBody>
                    <a:bodyPr/>
                    <a:lstStyle/>
                    <a:p>
                      <a:r>
                        <a:rPr dirty="0" smtClean="0"/>
                        <a:t>0.195</a:t>
                      </a:r>
                      <a:endParaRPr dirty="0"/>
                    </a:p>
                  </a:txBody>
                  <a:tcPr>
                    <a:solidFill>
                      <a:schemeClr val="accent2">
                        <a:lumMod val="20000"/>
                        <a:lumOff val="80000"/>
                      </a:schemeClr>
                    </a:solidFill>
                  </a:tcPr>
                </a:tc>
                <a:tc>
                  <a:txBody>
                    <a:bodyPr/>
                    <a:lstStyle/>
                    <a:p>
                      <a:r>
                        <a:rPr dirty="0" smtClean="0"/>
                        <a:t>0.020</a:t>
                      </a:r>
                      <a:endParaRPr dirty="0"/>
                    </a:p>
                  </a:txBody>
                  <a:tcPr>
                    <a:solidFill>
                      <a:schemeClr val="accent2">
                        <a:lumMod val="20000"/>
                        <a:lumOff val="80000"/>
                      </a:schemeClr>
                    </a:solidFill>
                  </a:tcPr>
                </a:tc>
                <a:tc>
                  <a:txBody>
                    <a:bodyPr/>
                    <a:lstStyle/>
                    <a:p>
                      <a:r>
                        <a:rPr dirty="0" smtClean="0"/>
                        <a:t>9.429</a:t>
                      </a:r>
                      <a:endParaRPr dirty="0"/>
                    </a:p>
                  </a:txBody>
                  <a:tcPr>
                    <a:solidFill>
                      <a:schemeClr val="accent2">
                        <a:lumMod val="20000"/>
                        <a:lumOff val="80000"/>
                      </a:schemeClr>
                    </a:solidFill>
                  </a:tcPr>
                </a:tc>
                <a:tc>
                  <a:txBody>
                    <a:bodyPr/>
                    <a:lstStyle/>
                    <a:p>
                      <a:r>
                        <a:rPr dirty="0" smtClean="0"/>
                        <a:t>1.134e-17</a:t>
                      </a:r>
                      <a:endParaRPr dirty="0"/>
                    </a:p>
                  </a:txBody>
                  <a:tcPr>
                    <a:solidFill>
                      <a:schemeClr val="accent2">
                        <a:lumMod val="20000"/>
                        <a:lumOff val="80000"/>
                      </a:schemeClr>
                    </a:solidFill>
                  </a:tcPr>
                </a:tc>
                <a:tc>
                  <a:txBody>
                    <a:bodyPr/>
                    <a:lstStyle/>
                    <a:p>
                      <a:r>
                        <a:rPr dirty="0" smtClean="0"/>
                        <a:t>0.154</a:t>
                      </a:r>
                      <a:endParaRPr dirty="0"/>
                    </a:p>
                  </a:txBody>
                  <a:tcPr>
                    <a:solidFill>
                      <a:schemeClr val="accent2">
                        <a:lumMod val="20000"/>
                        <a:lumOff val="80000"/>
                      </a:schemeClr>
                    </a:solidFill>
                  </a:tcPr>
                </a:tc>
                <a:tc>
                  <a:txBody>
                    <a:bodyPr/>
                    <a:lstStyle/>
                    <a:p>
                      <a:r>
                        <a:rPr dirty="0" smtClean="0"/>
                        <a:t>0.236</a:t>
                      </a:r>
                      <a:endParaRPr dirty="0"/>
                    </a:p>
                  </a:txBody>
                  <a:tcPr>
                    <a:solidFill>
                      <a:schemeClr val="accent2">
                        <a:lumMod val="20000"/>
                        <a:lumOff val="80000"/>
                      </a:schemeClr>
                    </a:solidFill>
                  </a:tcPr>
                </a:tc>
              </a:tr>
            </a:tbl>
          </a:graphicData>
        </a:graphic>
      </p:graphicFrame>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0</m:t>
                                    </m:r>
                                  </m:sub>
                                </m:sSub>
                              </m:oMath>
                            </m:oMathPara>
                          </a14:m>
                          <a:endParaRPr dirty="0"/>
                        </a:p>
                      </a:txBody>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0000">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𝑇𝑉</m:t>
                                    </m:r>
                                  </m:sub>
                                </m:sSub>
                              </m:oMath>
                            </m:oMathPara>
                          </a14:m>
                          <a:endParaRPr dirty="0"/>
                        </a:p>
                      </a:txBody>
                      <a:tcPr>
                        <a:solidFill>
                          <a:schemeClr val="accent1">
                            <a:lumMod val="20000"/>
                            <a:lumOff val="80000"/>
                          </a:schemeClr>
                        </a:solid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0000">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𝑅𝐴𝐷𝐼𝑂</m:t>
                                    </m:r>
                                  </m:sub>
                                </m:sSub>
                              </m:oMath>
                            </m:oMathPara>
                          </a14:m>
                          <a:endParaRPr dirty="0"/>
                        </a:p>
                      </a:txBody>
                      <a:tcPr>
                        <a:solidFill>
                          <a:schemeClr val="accent2">
                            <a:lumMod val="60000"/>
                            <a:lumOff val="40000"/>
                            <a:alpha val="20000"/>
                          </a:schemeClr>
                        </a:solid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0000">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𝑁𝐸𝑊𝑆</m:t>
                                    </m:r>
                                  </m:sub>
                                </m:sSub>
                              </m:oMath>
                            </m:oMathPara>
                          </a14:m>
                          <a:endParaRPr dirty="0"/>
                        </a:p>
                      </a:txBody>
                      <a:tcPr>
                        <a:solidFill>
                          <a:schemeClr val="accent3">
                            <a:lumMod val="40000"/>
                            <a:lumOff val="60000"/>
                          </a:schemeClr>
                        </a:solid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smtClean="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smtClean="0"/>
              <a:t>One model</a:t>
            </a:r>
            <a:endParaRPr lang="en-US" sz="2400" b="1" dirty="0" smtClean="0"/>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TV</a:t>
            </a:r>
            <a:endParaRPr lang="en-US" sz="2400" b="1" dirty="0" smtClean="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RADIO</a:t>
            </a:r>
            <a:endParaRPr lang="en-US" sz="2400" b="1" dirty="0" smtClean="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NEWS</a:t>
            </a:r>
            <a:endParaRPr lang="en-US" sz="2400" b="1" dirty="0" smtClean="0"/>
          </a:p>
        </p:txBody>
      </p:sp>
    </p:spTree>
    <p:extLst>
      <p:ext uri="{BB962C8B-B14F-4D97-AF65-F5344CB8AC3E}">
        <p14:creationId xmlns:p14="http://schemas.microsoft.com/office/powerpoint/2010/main" val="1056356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a:t>
            </a:r>
            <a:r>
              <a:rPr lang="en-US" sz="2400" dirty="0" smtClean="0"/>
              <a:t>ut for now we want to examine how does collinearity affects our confidence on the coefficients and consequently on th</a:t>
            </a:r>
            <a:r>
              <a:rPr lang="en-US" sz="2400" dirty="0" smtClean="0"/>
              <a:t>e importance of those coefficients. </a:t>
            </a:r>
          </a:p>
          <a:p>
            <a:endParaRPr lang="en-US" sz="2400" dirty="0"/>
          </a:p>
          <a:p>
            <a:r>
              <a:rPr lang="en-US" sz="2400" dirty="0" smtClean="0"/>
              <a:t>Assuming uncorrelated noise then we can show: </a:t>
            </a:r>
          </a:p>
          <a:p>
            <a:endParaRPr lang="en-US" sz="2400" dirty="0" smtClean="0"/>
          </a:p>
        </p:txBody>
      </p:sp>
      <p:pic>
        <p:nvPicPr>
          <p:cNvPr id="4" name="Picture 3"/>
          <p:cNvPicPr>
            <a:picLocks noChangeAspect="1"/>
          </p:cNvPicPr>
          <p:nvPr/>
        </p:nvPicPr>
        <p:blipFill>
          <a:blip r:embed="rId3"/>
          <a:stretch>
            <a:fillRect/>
          </a:stretch>
        </p:blipFill>
        <p:spPr>
          <a:xfrm>
            <a:off x="3867150" y="4983803"/>
            <a:ext cx="4457700" cy="520700"/>
          </a:xfrm>
          <a:prstGeom prst="rect">
            <a:avLst/>
          </a:prstGeom>
        </p:spPr>
      </p:pic>
    </p:spTree>
    <p:extLst>
      <p:ext uri="{BB962C8B-B14F-4D97-AF65-F5344CB8AC3E}">
        <p14:creationId xmlns:p14="http://schemas.microsoft.com/office/powerpoint/2010/main" val="8235553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234123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Tree>
    <p:extLst>
      <p:ext uri="{BB962C8B-B14F-4D97-AF65-F5344CB8AC3E}">
        <p14:creationId xmlns:p14="http://schemas.microsoft.com/office/powerpoint/2010/main" val="152073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xmlns="" val="20000"/>
                    </a:ext>
                  </a:extLst>
                </a:gridCol>
                <a:gridCol w="713105">
                  <a:extLst>
                    <a:ext uri="{9D8B030D-6E8A-4147-A177-3AD203B41FA5}">
                      <a16:colId xmlns:a16="http://schemas.microsoft.com/office/drawing/2014/main" xmlns="" val="20001"/>
                    </a:ext>
                  </a:extLst>
                </a:gridCol>
                <a:gridCol w="841693">
                  <a:extLst>
                    <a:ext uri="{9D8B030D-6E8A-4147-A177-3AD203B41FA5}">
                      <a16:colId xmlns:a16="http://schemas.microsoft.com/office/drawing/2014/main" xmlns="" val="20002"/>
                    </a:ext>
                  </a:extLst>
                </a:gridCol>
                <a:gridCol w="773430">
                  <a:extLst>
                    <a:ext uri="{9D8B030D-6E8A-4147-A177-3AD203B41FA5}">
                      <a16:colId xmlns:a16="http://schemas.microsoft.com/office/drawing/2014/main" xmlns="" val="20003"/>
                    </a:ext>
                  </a:extLst>
                </a:gridCol>
                <a:gridCol w="567055">
                  <a:extLst>
                    <a:ext uri="{9D8B030D-6E8A-4147-A177-3AD203B41FA5}">
                      <a16:colId xmlns:a16="http://schemas.microsoft.com/office/drawing/2014/main" xmlns="" val="20004"/>
                    </a:ext>
                  </a:extLst>
                </a:gridCol>
                <a:gridCol w="1178243">
                  <a:extLst>
                    <a:ext uri="{9D8B030D-6E8A-4147-A177-3AD203B41FA5}">
                      <a16:colId xmlns:a16="http://schemas.microsoft.com/office/drawing/2014/main" xmlns="" val="20005"/>
                    </a:ext>
                  </a:extLst>
                </a:gridCol>
                <a:gridCol w="908368">
                  <a:extLst>
                    <a:ext uri="{9D8B030D-6E8A-4147-A177-3AD203B41FA5}">
                      <a16:colId xmlns:a16="http://schemas.microsoft.com/office/drawing/2014/main" xmlns="" val="20006"/>
                    </a:ext>
                  </a:extLst>
                </a:gridCol>
                <a:gridCol w="1013143">
                  <a:extLst>
                    <a:ext uri="{9D8B030D-6E8A-4147-A177-3AD203B41FA5}">
                      <a16:colId xmlns:a16="http://schemas.microsoft.com/office/drawing/2014/main" xmlns="" val="20007"/>
                    </a:ext>
                  </a:extLst>
                </a:gridCol>
                <a:gridCol w="998855">
                  <a:extLst>
                    <a:ext uri="{9D8B030D-6E8A-4147-A177-3AD203B41FA5}">
                      <a16:colId xmlns:a16="http://schemas.microsoft.com/office/drawing/2014/main" xmlns="" val="20008"/>
                    </a:ext>
                  </a:extLst>
                </a:gridCol>
                <a:gridCol w="1214755">
                  <a:extLst>
                    <a:ext uri="{9D8B030D-6E8A-4147-A177-3AD203B41FA5}">
                      <a16:colId xmlns:a16="http://schemas.microsoft.com/office/drawing/2014/main" xmlns="" val="20009"/>
                    </a:ext>
                  </a:extLst>
                </a:gridCol>
                <a:gridCol w="1038468">
                  <a:extLst>
                    <a:ext uri="{9D8B030D-6E8A-4147-A177-3AD203B41FA5}">
                      <a16:colId xmlns:a16="http://schemas.microsoft.com/office/drawing/2014/main" xmlns=""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xmlns=""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xmlns=""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xmlns=""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xmlns=""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xmlns=""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12043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155664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Karla" charset="0"/>
                        <a:ea typeface="Karla" charset="0"/>
                        <a:cs typeface="Karla" charset="0"/>
                      </a:rPr>
                      <m:t>𝑛</m:t>
                    </m:r>
                    <m:r>
                      <a:rPr lang="en-US" sz="2600" b="0" i="1" smtClean="0">
                        <a:solidFill>
                          <a:schemeClr val="tx1">
                            <a:lumMod val="75000"/>
                            <a:lumOff val="25000"/>
                          </a:schemeClr>
                        </a:solidFill>
                        <a:latin typeface="Karla"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Karla" charset="0"/>
                        <a:ea typeface="Karla" charset="0"/>
                        <a:cs typeface="Karla" charset="0"/>
                      </a:rPr>
                      <m:t>𝑆𝐸</m:t>
                    </m:r>
                    <m:r>
                      <a:rPr lang="en-US" sz="2600" b="0" i="1" smtClean="0">
                        <a:solidFill>
                          <a:schemeClr val="tx1">
                            <a:lumMod val="75000"/>
                            <a:lumOff val="25000"/>
                          </a:schemeClr>
                        </a:solidFill>
                        <a:latin typeface="Karla"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endParaRPr lang="en-US" sz="240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Remember:</a:t>
                </a:r>
                <a:endParaRPr lang="en-US" sz="2400" dirty="0" smtClean="0">
                  <a:latin typeface="Karla"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𝑥</m:t>
                              </m:r>
                            </m:e>
                            <m:sub>
                              <m:r>
                                <a:rPr lang="en-US" sz="2400" b="0" i="1" smtClean="0">
                                  <a:latin typeface="Cambria Math" charset="0"/>
                                  <a:ea typeface="Karla" charset="0"/>
                                  <a:cs typeface="Karla" charset="0"/>
                                </a:rPr>
                                <m:t>𝑖</m:t>
                              </m:r>
                            </m:sub>
                          </m:sSub>
                        </m:e>
                      </m:d>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𝜖</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oMath>
                  </m:oMathPara>
                </a14:m>
                <a:endParaRPr lang="en-US" sz="2400" b="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Tree>
    <p:extLst>
      <p:ext uri="{BB962C8B-B14F-4D97-AF65-F5344CB8AC3E}">
        <p14:creationId xmlns:p14="http://schemas.microsoft.com/office/powerpoint/2010/main" val="4427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b="1" dirty="0">
                    <a:latin typeface="Karla" charset="0"/>
                    <a:ea typeface="Karla" charset="0"/>
                    <a:cs typeface="Karla" charset="0"/>
                  </a:rPr>
                  <a:t>Question: </a:t>
                </a:r>
                <a:r>
                  <a:rPr lang="en-US" dirty="0">
                    <a:latin typeface="Karla" charset="0"/>
                    <a:ea typeface="Karla" charset="0"/>
                    <a:cs typeface="Karla" charset="0"/>
                  </a:rPr>
                  <a:t>What is interpretation of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Tree>
    <p:extLst>
      <p:ext uri="{BB962C8B-B14F-4D97-AF65-F5344CB8AC3E}">
        <p14:creationId xmlns:p14="http://schemas.microsoft.com/office/powerpoint/2010/main" val="1960140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Tree>
    <p:extLst>
      <p:ext uri="{BB962C8B-B14F-4D97-AF65-F5344CB8AC3E}">
        <p14:creationId xmlns:p14="http://schemas.microsoft.com/office/powerpoint/2010/main" val="1677566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541884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21297754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Tree>
    <p:extLst>
      <p:ext uri="{BB962C8B-B14F-4D97-AF65-F5344CB8AC3E}">
        <p14:creationId xmlns:p14="http://schemas.microsoft.com/office/powerpoint/2010/main" val="331057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30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Tree>
    <p:extLst>
      <p:ext uri="{BB962C8B-B14F-4D97-AF65-F5344CB8AC3E}">
        <p14:creationId xmlns:p14="http://schemas.microsoft.com/office/powerpoint/2010/main" val="10105363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Tree>
    <p:extLst>
      <p:ext uri="{BB962C8B-B14F-4D97-AF65-F5344CB8AC3E}">
        <p14:creationId xmlns:p14="http://schemas.microsoft.com/office/powerpoint/2010/main" val="17829136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Tree>
    <p:extLst>
      <p:ext uri="{BB962C8B-B14F-4D97-AF65-F5344CB8AC3E}">
        <p14:creationId xmlns:p14="http://schemas.microsoft.com/office/powerpoint/2010/main" val="15899519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183857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373912"/>
            <a:ext cx="5415280" cy="1097280"/>
          </a:xfrm>
          <a:prstGeom prst="rect">
            <a:avLst/>
          </a:prstGeom>
        </p:spPr>
      </p:pic>
      <p:pic>
        <p:nvPicPr>
          <p:cNvPr id="4" name="Picture 3"/>
          <p:cNvPicPr>
            <a:picLocks noChangeAspect="1"/>
          </p:cNvPicPr>
          <p:nvPr/>
        </p:nvPicPr>
        <p:blipFill>
          <a:blip r:embed="rId4"/>
          <a:stretch>
            <a:fillRect/>
          </a:stretch>
        </p:blipFill>
        <p:spPr>
          <a:xfrm>
            <a:off x="4227615" y="5687424"/>
            <a:ext cx="3425146" cy="1030406"/>
          </a:xfrm>
          <a:prstGeom prst="rect">
            <a:avLst/>
          </a:prstGeom>
          <a:solidFill>
            <a:srgbClr val="F9F9F9"/>
          </a:solidFill>
        </p:spPr>
      </p:pic>
    </p:spTree>
    <p:extLst>
      <p:ext uri="{BB962C8B-B14F-4D97-AF65-F5344CB8AC3E}">
        <p14:creationId xmlns:p14="http://schemas.microsoft.com/office/powerpoint/2010/main" val="9915077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662357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Karla" charset="0"/>
                        <a:ea typeface="Karla" charset="0"/>
                        <a:cs typeface="Karla" charset="0"/>
                      </a:rPr>
                      <m:t>𝑛</m:t>
                    </m:r>
                    <m:r>
                      <a:rPr lang="en-US" sz="2600" b="0" i="1" smtClean="0">
                        <a:solidFill>
                          <a:schemeClr val="tx1">
                            <a:lumMod val="75000"/>
                            <a:lumOff val="25000"/>
                          </a:schemeClr>
                        </a:solidFill>
                        <a:latin typeface="Karla"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Karla" charset="0"/>
                        <a:ea typeface="Karla" charset="0"/>
                        <a:cs typeface="Karla" charset="0"/>
                      </a:rPr>
                      <m:t>𝑆𝐸</m:t>
                    </m:r>
                    <m:r>
                      <a:rPr lang="en-US" sz="2600" b="0" i="1" smtClean="0">
                        <a:solidFill>
                          <a:schemeClr val="tx1">
                            <a:lumMod val="75000"/>
                            <a:lumOff val="25000"/>
                          </a:schemeClr>
                        </a:solidFill>
                        <a:latin typeface="Karla"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p:spPr>
      </p:pic>
      <mc:AlternateContent xmlns:mc="http://schemas.openxmlformats.org/markup-compatibility/2006">
        <mc:Choice xmlns:a14="http://schemas.microsoft.com/office/drawing/2010/main"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Karla"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Karla"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smtClean="0">
                  <a:solidFill>
                    <a:schemeClr val="tx1">
                      <a:lumMod val="75000"/>
                      <a:lumOff val="25000"/>
                    </a:schemeClr>
                  </a:solidFill>
                  <a:latin typeface="Karla" charset="0"/>
                  <a:ea typeface="Karla" charset="0"/>
                  <a:cs typeface="Karla" charset="0"/>
                </a:endParaRPr>
              </a:p>
            </p:txBody>
          </p:sp>
        </mc:Choice>
        <mc:Fallback>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smtClean="0">
                    <a:solidFill>
                      <a:schemeClr val="accent2"/>
                    </a:solidFill>
                    <a:latin typeface="Karla" charset="0"/>
                    <a:ea typeface="Karla" charset="0"/>
                    <a:cs typeface="Karla" charset="0"/>
                  </a:rPr>
                  <a:t>Question: </a:t>
                </a:r>
                <a:r>
                  <a:rPr lang="en-US" sz="2600" dirty="0" smtClean="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smtClean="0">
                    <a:solidFill>
                      <a:schemeClr val="tx1">
                        <a:lumMod val="75000"/>
                        <a:lumOff val="25000"/>
                      </a:schemeClr>
                    </a:solidFill>
                    <a:latin typeface="Karla" charset="0"/>
                    <a:ea typeface="Karla" charset="0"/>
                    <a:cs typeface="Karla" charset="0"/>
                  </a:rPr>
                  <a:t>, </a:t>
                </a:r>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smtClean="0">
                    <a:solidFill>
                      <a:schemeClr val="tx1">
                        <a:lumMod val="75000"/>
                        <a:lumOff val="25000"/>
                      </a:schemeClr>
                    </a:solidFill>
                    <a:latin typeface="Karla" charset="0"/>
                    <a:ea typeface="Karla" charset="0"/>
                    <a:cs typeface="Karla" charset="0"/>
                  </a:rPr>
                  <a:t>under these scenarios?</a:t>
                </a:r>
                <a:endParaRPr lang="en-US" sz="2600" i="1" dirty="0" smtClean="0">
                  <a:solidFill>
                    <a:schemeClr val="tx1">
                      <a:lumMod val="75000"/>
                      <a:lumOff val="25000"/>
                    </a:schemeClr>
                  </a:solidFill>
                  <a:latin typeface="Karla" charset="0"/>
                  <a:ea typeface="Karla" charset="0"/>
                  <a:cs typeface="Karla" charset="0"/>
                </a:endParaRPr>
              </a:p>
            </p:txBody>
          </p:sp>
        </mc:Choice>
        <mc:Fallback>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Tree>
    <p:extLst>
      <p:ext uri="{BB962C8B-B14F-4D97-AF65-F5344CB8AC3E}">
        <p14:creationId xmlns:p14="http://schemas.microsoft.com/office/powerpoint/2010/main" val="10214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The</a:t>
            </a:r>
            <a:r>
              <a:rPr lang="en-US" sz="2400" b="1"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following </a:t>
            </a:r>
            <a:r>
              <a:rPr lang="en-US" sz="2400" dirty="0" smtClean="0">
                <a:solidFill>
                  <a:schemeClr val="tx1">
                    <a:lumMod val="75000"/>
                    <a:lumOff val="25000"/>
                  </a:schemeClr>
                </a:solidFill>
                <a:latin typeface="Karla" charset="0"/>
                <a:ea typeface="Karla" charset="0"/>
                <a:cs typeface="Karla" charset="0"/>
              </a:rPr>
              <a:t>results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restricting the coverage of x</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added </a:t>
            </a:r>
            <a:r>
              <a:rPr lang="en-US" sz="2400" b="1" dirty="0" smtClean="0">
                <a:solidFill>
                  <a:schemeClr val="tx1">
                    <a:lumMod val="75000"/>
                    <a:lumOff val="25000"/>
                  </a:schemeClr>
                </a:solidFill>
                <a:latin typeface="Karla" charset="0"/>
                <a:ea typeface="Karla" charset="0"/>
                <a:cs typeface="Karla" charset="0"/>
              </a:rPr>
              <a:t>extra</a:t>
            </a:r>
            <a:r>
              <a:rPr lang="en-US" sz="2400" dirty="0" smtClean="0">
                <a:solidFill>
                  <a:schemeClr val="tx1">
                    <a:lumMod val="75000"/>
                    <a:lumOff val="25000"/>
                  </a:schemeClr>
                </a:solidFill>
                <a:latin typeface="Karla" charset="0"/>
                <a:ea typeface="Karla" charset="0"/>
                <a:cs typeface="Karla" charset="0"/>
              </a:rPr>
              <a:t> noise </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smtClean="0">
                <a:solidFill>
                  <a:schemeClr val="tx1">
                    <a:lumMod val="75000"/>
                    <a:lumOff val="25000"/>
                  </a:schemeClr>
                </a:solidFill>
              </a:rPr>
              <a:t>This makes no sense?</a:t>
            </a:r>
            <a:endParaRPr lang="en-US" dirty="0">
              <a:solidFill>
                <a:schemeClr val="tx1">
                  <a:lumMod val="75000"/>
                  <a:lumOff val="25000"/>
                </a:schemeClr>
              </a:solidFill>
            </a:endParaRPr>
          </a:p>
        </p:txBody>
      </p:sp>
    </p:spTree>
    <p:extLst>
      <p:ext uri="{BB962C8B-B14F-4D97-AF65-F5344CB8AC3E}">
        <p14:creationId xmlns:p14="http://schemas.microsoft.com/office/powerpoint/2010/main" val="194552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31455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smtClean="0"/>
              <a:t>Hypothesis testing </a:t>
            </a:r>
            <a:r>
              <a:rPr lang="en-US" sz="3200" dirty="0"/>
              <a:t>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smtClean="0"/>
              <a:t>.</a:t>
            </a:r>
            <a:endParaRPr lang="en-US" sz="3200" dirty="0" smtClean="0"/>
          </a:p>
        </p:txBody>
      </p:sp>
    </p:spTree>
    <p:extLst>
      <p:ext uri="{BB962C8B-B14F-4D97-AF65-F5344CB8AC3E}">
        <p14:creationId xmlns:p14="http://schemas.microsoft.com/office/powerpoint/2010/main" val="2066668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29844</TotalTime>
  <Words>2698</Words>
  <Application>Microsoft Macintosh PowerPoint</Application>
  <PresentationFormat>Widescreen</PresentationFormat>
  <Paragraphs>779</Paragraphs>
  <Slides>50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Cambria Math</vt:lpstr>
      <vt:lpstr>Karla</vt:lpstr>
      <vt:lpstr>Arial</vt:lpstr>
      <vt:lpstr>GEC_template</vt:lpstr>
      <vt:lpstr>Lecture 5: Linear Regression, kNN Regression and Inference</vt:lpstr>
      <vt:lpstr>Lecture Outline</vt:lpstr>
      <vt:lpstr>Standard Errors</vt:lpstr>
      <vt:lpstr>Standard Errors</vt:lpstr>
      <vt:lpstr>Standard Errors</vt:lpstr>
      <vt:lpstr>Standard Errors</vt:lpstr>
      <vt:lpstr>Standard Errors</vt:lpstr>
      <vt:lpstr>Importance of predictors</vt:lpstr>
      <vt:lpstr>PowerPoint Presentation</vt:lpstr>
      <vt:lpstr>PowerPoint Presentation</vt:lpstr>
      <vt:lpstr>PowerPoint Presentation</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520</cp:revision>
  <cp:lastPrinted>2018-05-11T23:31:28Z</cp:lastPrinted>
  <dcterms:created xsi:type="dcterms:W3CDTF">2018-04-18T18:49:01Z</dcterms:created>
  <dcterms:modified xsi:type="dcterms:W3CDTF">2018-09-24T16:35:14Z</dcterms:modified>
</cp:coreProperties>
</file>